
<file path=[Content_Types].xml><?xml version="1.0" encoding="utf-8"?>
<Types xmlns="http://schemas.openxmlformats.org/package/2006/content-types">
  <Default ContentType="image/jpeg" Extension="jpg"/>
  <Default ContentType="application/vnd.openxmlformats-officedocument.spreadsheetml.sheet" Extension="xlsx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ms-office.chartcolorstyle+xml" PartName="/ppt/charts/colors1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drawingml.chart+xml" PartName="/ppt/charts/chart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ms-office.chartstyle+xml" PartName="/ppt/charts/style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12192000"/>
  <p:notesSz cx="6858000" cy="9144000"/>
  <p:embeddedFontLst>
    <p:embeddedFont>
      <p:font typeface="Carlito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7296">
          <p15:clr>
            <a:srgbClr val="A4A3A4"/>
          </p15:clr>
        </p15:guide>
        <p15:guide id="4" orient="horz" pos="4128">
          <p15:clr>
            <a:srgbClr val="A4A3A4"/>
          </p15:clr>
        </p15:guide>
      </p15:sldGuideLst>
    </p:ext>
    <p:ext uri="GoogleSlidesCustomDataVersion2">
      <go:slidesCustomData xmlns:go="http://customooxmlschemas.google.com/" r:id="rId26" roundtripDataSignature="AMtx7miahwMFAWi0Mye3rlJHjJD48gqU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  <p:guide pos="7296"/>
        <p:guide pos="4128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Carlito-regular.fntdata"/><Relationship Id="rId21" Type="http://schemas.openxmlformats.org/officeDocument/2006/relationships/slide" Target="slides/slide16.xml"/><Relationship Id="rId24" Type="http://schemas.openxmlformats.org/officeDocument/2006/relationships/font" Target="fonts/Carlito-italic.fntdata"/><Relationship Id="rId23" Type="http://schemas.openxmlformats.org/officeDocument/2006/relationships/font" Target="fonts/Carlito-bold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customschemas.google.com/relationships/presentationmetadata" Target="metadata"/><Relationship Id="rId25" Type="http://schemas.openxmlformats.org/officeDocument/2006/relationships/font" Target="fonts/Carlito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harts/_rels/chart1.xml.rels><?xml version="1.0" encoding="UTF-8" standalone="yes"?>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Munka1!$B$1</c:f>
              <c:strCache>
                <c:ptCount val="1"/>
                <c:pt idx="0">
                  <c:v>Értékesítés</c:v>
                </c:pt>
              </c:strCache>
            </c:strRef>
          </c:tx>
          <c:explosion val="22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C76-4D06-A4A9-211EF871E8D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BC76-4D06-A4A9-211EF871E8D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C76-4D06-A4A9-211EF871E8D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BC76-4D06-A4A9-211EF871E8D2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69BE-42C9-BB5E-91B5C21FE008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69BE-42C9-BB5E-91B5C21FE008}"/>
              </c:ext>
            </c:extLst>
          </c:dPt>
          <c:dLbls>
            <c:dLbl>
              <c:idx val="1"/>
              <c:layout>
                <c:manualLayout>
                  <c:x val="0.21527777777777779"/>
                  <c:y val="-4.111600587371512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C76-4D06-A4A9-211EF871E8D2}"/>
                </c:ext>
              </c:extLst>
            </c:dLbl>
            <c:dLbl>
              <c:idx val="2"/>
              <c:layout>
                <c:manualLayout>
                  <c:x val="0"/>
                  <c:y val="4.111600587371512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76-4D06-A4A9-211EF871E8D2}"/>
                </c:ext>
              </c:extLst>
            </c:dLbl>
            <c:dLbl>
              <c:idx val="3"/>
              <c:layout>
                <c:manualLayout>
                  <c:x val="-0.13310185185185186"/>
                  <c:y val="5.8737151248163385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76-4D06-A4A9-211EF871E8D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Munka1!$A$2:$A$7</c:f>
              <c:strCache>
                <c:ptCount val="6"/>
                <c:pt idx="0">
                  <c:v>AM HAGF pályázat</c:v>
                </c:pt>
                <c:pt idx="1">
                  <c:v>AM PTKF pályázat </c:v>
                </c:pt>
                <c:pt idx="2">
                  <c:v>MOHOSZ KIRE páylázat</c:v>
                </c:pt>
                <c:pt idx="3">
                  <c:v>NAK támogatás</c:v>
                </c:pt>
                <c:pt idx="4">
                  <c:v>Tagdíj bevétel</c:v>
                </c:pt>
                <c:pt idx="5">
                  <c:v>Bérelti díj</c:v>
                </c:pt>
              </c:strCache>
            </c:strRef>
          </c:cat>
          <c:val>
            <c:numRef>
              <c:f>Munka1!$B$2:$B$7</c:f>
              <c:numCache>
                <c:formatCode>General</c:formatCode>
                <c:ptCount val="6"/>
                <c:pt idx="0">
                  <c:v>32000000</c:v>
                </c:pt>
                <c:pt idx="1">
                  <c:v>1500000</c:v>
                </c:pt>
                <c:pt idx="2">
                  <c:v>1000000</c:v>
                </c:pt>
                <c:pt idx="3">
                  <c:v>1500000</c:v>
                </c:pt>
                <c:pt idx="4">
                  <c:v>26000000</c:v>
                </c:pt>
                <c:pt idx="5">
                  <c:v>6000000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76-4D06-A4A9-211EF871E8D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071759259259258"/>
          <c:y val="0.93990033184177979"/>
          <c:w val="0.73758763296035368"/>
          <c:h val="5.60894662078080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hu-H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/>
              <a:t>Példák a célkitűzésekre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hu-HU"/>
              <a:t>A tanóra végére tudni fogja a következőket: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u-HU"/>
              <a:t>Fájlokat menteni a csapat webkiszolgálójára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u-HU"/>
              <a:t>Fájlokat áthelyezni a csapat webkiszolgálóján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u-HU"/>
              <a:t>Fájlokat megosztani a csapat webkiszolgálóján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" name="Google Shape;11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/>
              <a:t>A tanórák leírása legyen rövid.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7" name="Google Shape;12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/>
              <a:t>Példák a célkitűzésekre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hu-HU"/>
              <a:t>A tanóra végére tudni fogja a következőket: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u-HU"/>
              <a:t>Fájlokat menteni a csapat webkiszolgálójára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u-HU"/>
              <a:t>Fájlokat áthelyezni a csapat webkiszolgálóján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u-HU"/>
              <a:t>Fájlokat megosztani a csapat webkiszolgálóján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/>
              <a:t>Példák a célkitűzésekre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hu-HU"/>
              <a:t>A tanóra végére tudni fogja a következőket: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u-HU"/>
              <a:t>Fájlokat menteni a csapat webkiszolgálójára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u-HU"/>
              <a:t>Fájlokat áthelyezni a csapat webkiszolgálóján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u-HU"/>
              <a:t>Fájlokat megosztani a csapat webkiszolgálóján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/>
              <a:t>Példák a célkitűzésekre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hu-HU"/>
              <a:t>A tanóra végére tudni fogja a következőket: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u-HU"/>
              <a:t>Fájlokat menteni a csapat webkiszolgálójára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u-HU"/>
              <a:t>Fájlokat áthelyezni a csapat webkiszolgálóján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u-HU"/>
              <a:t>Fájlokat megosztani a csapat webkiszolgálóján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" name="Google Shape;15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/>
              <a:t>Példák a célkitűzésekre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hu-HU"/>
              <a:t>A tanóra végére tudni fogja a következőket: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u-HU"/>
              <a:t>Fájlokat menteni a csapat webkiszolgálójára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u-HU"/>
              <a:t>Fájlokat áthelyezni a csapat webkiszolgálóján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u-HU"/>
              <a:t>Fájlokat megosztani a csapat webkiszolgálóján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/>
              <a:t>Példák a célkitűzésekre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hu-HU"/>
              <a:t>A tanóra végére tudni fogja a következőket: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u-HU"/>
              <a:t>Fájlokat menteni a csapat webkiszolgálójára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u-HU"/>
              <a:t>Fájlokat áthelyezni a csapat webkiszolgálóján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u-HU"/>
              <a:t>Fájlokat megosztani a csapat webkiszolgálóján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6" name="Google Shape;18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/>
              <a:t>Példák a célkitűzésekre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hu-HU"/>
              <a:t>A tanóra végére tudni fogja a következőket: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u-HU"/>
              <a:t>Fájlokat menteni a csapat webkiszolgálójára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u-HU"/>
              <a:t>Fájlokat áthelyezni a csapat webkiszolgálóján</a:t>
            </a:r>
            <a:endParaRPr/>
          </a:p>
          <a:p>
            <a:pPr indent="-171450" lvl="0" marL="17145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hu-HU"/>
              <a:t>Fájlokat megosztani a csapat webkiszolgálóján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showMasterSp="0" type="title">
  <p:cSld name="TITLE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18"/>
          <p:cNvSpPr/>
          <p:nvPr/>
        </p:nvSpPr>
        <p:spPr>
          <a:xfrm flipH="1" rot="10800000">
            <a:off x="7213577" y="3810001"/>
            <a:ext cx="4978425" cy="910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18"/>
          <p:cNvSpPr/>
          <p:nvPr/>
        </p:nvSpPr>
        <p:spPr>
          <a:xfrm flipH="1" rot="10800000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18"/>
          <p:cNvSpPr/>
          <p:nvPr/>
        </p:nvSpPr>
        <p:spPr>
          <a:xfrm flipH="1" rot="10800000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470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18"/>
          <p:cNvSpPr/>
          <p:nvPr/>
        </p:nvSpPr>
        <p:spPr>
          <a:xfrm flipH="1" rot="10800000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18"/>
          <p:cNvSpPr/>
          <p:nvPr/>
        </p:nvSpPr>
        <p:spPr>
          <a:xfrm flipH="1" rot="10800000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470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18"/>
          <p:cNvSpPr/>
          <p:nvPr/>
        </p:nvSpPr>
        <p:spPr>
          <a:xfrm>
            <a:off x="7213600" y="3962400"/>
            <a:ext cx="4084320" cy="2743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18"/>
          <p:cNvSpPr/>
          <p:nvPr/>
        </p:nvSpPr>
        <p:spPr>
          <a:xfrm>
            <a:off x="9835343" y="4060983"/>
            <a:ext cx="2133600" cy="3657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18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18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18"/>
          <p:cNvSpPr/>
          <p:nvPr/>
        </p:nvSpPr>
        <p:spPr>
          <a:xfrm flipH="1" rot="10800000">
            <a:off x="8552068" y="3643090"/>
            <a:ext cx="3639933" cy="248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18"/>
          <p:cNvSpPr txBox="1"/>
          <p:nvPr>
            <p:ph type="ctrTitle"/>
          </p:nvPr>
        </p:nvSpPr>
        <p:spPr>
          <a:xfrm>
            <a:off x="609600" y="2389009"/>
            <a:ext cx="112776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18"/>
          <p:cNvSpPr txBox="1"/>
          <p:nvPr>
            <p:ph idx="1" type="subTitle"/>
          </p:nvPr>
        </p:nvSpPr>
        <p:spPr>
          <a:xfrm>
            <a:off x="609600" y="3899938"/>
            <a:ext cx="66040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30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2pPr>
            <a:lvl3pPr lvl="2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3pPr>
            <a:lvl4pPr lvl="3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4pPr>
            <a:lvl5pPr lvl="4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5pPr>
            <a:lvl6pPr lvl="5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6pPr>
            <a:lvl7pPr lvl="6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7pPr>
            <a:lvl8pPr lvl="7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8pPr>
            <a:lvl9pPr lvl="8" algn="ctr">
              <a:spcBef>
                <a:spcPts val="30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idx="11" type="ftr"/>
          </p:nvPr>
        </p:nvSpPr>
        <p:spPr>
          <a:xfrm>
            <a:off x="7265116" y="4205288"/>
            <a:ext cx="17272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A7B2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8"/>
          <p:cNvSpPr txBox="1"/>
          <p:nvPr>
            <p:ph idx="10" type="dt"/>
          </p:nvPr>
        </p:nvSpPr>
        <p:spPr>
          <a:xfrm>
            <a:off x="9043832" y="4206240"/>
            <a:ext cx="128016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4A7B29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8"/>
          <p:cNvSpPr txBox="1"/>
          <p:nvPr>
            <p:ph idx="12" type="sldNum"/>
          </p:nvPr>
        </p:nvSpPr>
        <p:spPr>
          <a:xfrm>
            <a:off x="11093451" y="1136"/>
            <a:ext cx="996949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7"/>
          <p:cNvSpPr txBox="1"/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7"/>
          <p:cNvSpPr txBox="1"/>
          <p:nvPr>
            <p:ph idx="1" type="body"/>
          </p:nvPr>
        </p:nvSpPr>
        <p:spPr>
          <a:xfrm rot="5400000">
            <a:off x="3933444" y="-1074420"/>
            <a:ext cx="4325112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300"/>
              </a:spcBef>
              <a:spcAft>
                <a:spcPts val="0"/>
              </a:spcAft>
              <a:buSzPts val="2800"/>
              <a:buChar char="•"/>
              <a:defRPr/>
            </a:lvl1pPr>
            <a:lvl2pPr indent="-342900" lvl="1" marL="9144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2pPr>
            <a:lvl3pPr indent="-342900" lvl="2" marL="13716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indent="-355600" lvl="4" marL="2286000" algn="l">
              <a:spcBef>
                <a:spcPts val="300"/>
              </a:spcBef>
              <a:spcAft>
                <a:spcPts val="0"/>
              </a:spcAft>
              <a:buSzPts val="2000"/>
              <a:buChar char="●"/>
              <a:defRPr/>
            </a:lvl5pPr>
            <a:lvl6pPr indent="-342900" lvl="5" marL="27432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99" name="Google Shape;99;p27"/>
          <p:cNvSpPr txBox="1"/>
          <p:nvPr>
            <p:ph idx="11" type="ftr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7"/>
          <p:cNvSpPr txBox="1"/>
          <p:nvPr>
            <p:ph idx="10" type="dt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7"/>
          <p:cNvSpPr txBox="1"/>
          <p:nvPr>
            <p:ph idx="12" type="sldNum"/>
          </p:nvPr>
        </p:nvSpPr>
        <p:spPr>
          <a:xfrm>
            <a:off x="10899648" y="2272"/>
            <a:ext cx="1016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8"/>
          <p:cNvSpPr txBox="1"/>
          <p:nvPr>
            <p:ph type="title"/>
          </p:nvPr>
        </p:nvSpPr>
        <p:spPr>
          <a:xfrm rot="5400000">
            <a:off x="7588250" y="2597150"/>
            <a:ext cx="5448300" cy="254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8"/>
          <p:cNvSpPr txBox="1"/>
          <p:nvPr>
            <p:ph idx="1" type="body"/>
          </p:nvPr>
        </p:nvSpPr>
        <p:spPr>
          <a:xfrm rot="5400000">
            <a:off x="2051050" y="-298450"/>
            <a:ext cx="5448300" cy="83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00"/>
              </a:spcBef>
              <a:spcAft>
                <a:spcPts val="0"/>
              </a:spcAft>
              <a:buSzPts val="1800"/>
              <a:buChar char="•"/>
              <a:defRPr/>
            </a:lvl1pPr>
            <a:lvl2pPr indent="-342900" lvl="1" marL="9144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2pPr>
            <a:lvl3pPr indent="-342900" lvl="2" marL="13716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indent="-355600" lvl="4" marL="2286000" algn="l">
              <a:spcBef>
                <a:spcPts val="300"/>
              </a:spcBef>
              <a:spcAft>
                <a:spcPts val="0"/>
              </a:spcAft>
              <a:buSzPts val="2000"/>
              <a:buChar char="●"/>
              <a:defRPr/>
            </a:lvl5pPr>
            <a:lvl6pPr indent="-342900" lvl="5" marL="27432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105" name="Google Shape;105;p28"/>
          <p:cNvSpPr txBox="1"/>
          <p:nvPr>
            <p:ph idx="11" type="ftr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8"/>
          <p:cNvSpPr txBox="1"/>
          <p:nvPr>
            <p:ph idx="10" type="dt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8"/>
          <p:cNvSpPr txBox="1"/>
          <p:nvPr>
            <p:ph idx="12" type="sldNum"/>
          </p:nvPr>
        </p:nvSpPr>
        <p:spPr>
          <a:xfrm>
            <a:off x="10899648" y="2272"/>
            <a:ext cx="1016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9"/>
          <p:cNvSpPr txBox="1"/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9"/>
          <p:cNvSpPr txBox="1"/>
          <p:nvPr>
            <p:ph idx="1" type="body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300"/>
              </a:spcBef>
              <a:spcAft>
                <a:spcPts val="0"/>
              </a:spcAft>
              <a:buSzPts val="2800"/>
              <a:buChar char="•"/>
              <a:defRPr/>
            </a:lvl1pPr>
            <a:lvl2pPr indent="-342900" lvl="1" marL="914400" algn="l">
              <a:spcBef>
                <a:spcPts val="300"/>
              </a:spcBef>
              <a:spcAft>
                <a:spcPts val="0"/>
              </a:spcAft>
              <a:buSzPts val="1800"/>
              <a:buChar char="▫"/>
              <a:defRPr/>
            </a:lvl2pPr>
            <a:lvl3pPr indent="-342900" lvl="2" marL="13716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3pPr>
            <a:lvl4pPr indent="-342900" lvl="3" marL="18288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indent="-355600" lvl="4" marL="2286000" algn="l">
              <a:spcBef>
                <a:spcPts val="300"/>
              </a:spcBef>
              <a:spcAft>
                <a:spcPts val="0"/>
              </a:spcAft>
              <a:buSzPts val="2000"/>
              <a:buChar char="●"/>
              <a:defRPr/>
            </a:lvl5pPr>
            <a:lvl6pPr indent="-342900" lvl="5" marL="27432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48" name="Google Shape;48;p19"/>
          <p:cNvSpPr txBox="1"/>
          <p:nvPr>
            <p:ph idx="11" type="ftr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9"/>
          <p:cNvSpPr txBox="1"/>
          <p:nvPr>
            <p:ph idx="10" type="dt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19"/>
          <p:cNvSpPr txBox="1"/>
          <p:nvPr>
            <p:ph idx="12" type="sldNum"/>
          </p:nvPr>
        </p:nvSpPr>
        <p:spPr>
          <a:xfrm>
            <a:off x="10899648" y="2272"/>
            <a:ext cx="1016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0"/>
          <p:cNvSpPr txBox="1"/>
          <p:nvPr>
            <p:ph type="title"/>
          </p:nvPr>
        </p:nvSpPr>
        <p:spPr>
          <a:xfrm>
            <a:off x="963084" y="1968322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300"/>
              <a:buFont typeface="Calibri"/>
              <a:buNone/>
              <a:defRPr b="1" sz="4300" cap="none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0"/>
          <p:cNvSpPr txBox="1"/>
          <p:nvPr>
            <p:ph idx="1" type="body"/>
          </p:nvPr>
        </p:nvSpPr>
        <p:spPr>
          <a:xfrm>
            <a:off x="963084" y="3367088"/>
            <a:ext cx="10363200" cy="15097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2100"/>
              <a:buNone/>
              <a:defRPr b="0" sz="2100">
                <a:solidFill>
                  <a:schemeClr val="dk2"/>
                </a:solidFill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3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342900" lvl="5" marL="27432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54" name="Google Shape;54;p20"/>
          <p:cNvSpPr txBox="1"/>
          <p:nvPr>
            <p:ph idx="11" type="ftr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0"/>
          <p:cNvSpPr txBox="1"/>
          <p:nvPr>
            <p:ph idx="10" type="dt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2" type="sldNum"/>
          </p:nvPr>
        </p:nvSpPr>
        <p:spPr>
          <a:xfrm>
            <a:off x="10899648" y="2272"/>
            <a:ext cx="1016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t tartalomrész" type="twoObj">
  <p:cSld name="TWO_OBJECTS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1"/>
          <p:cNvSpPr txBox="1"/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1"/>
          <p:cNvSpPr txBox="1"/>
          <p:nvPr>
            <p:ph idx="1" type="body"/>
          </p:nvPr>
        </p:nvSpPr>
        <p:spPr>
          <a:xfrm>
            <a:off x="609600" y="2249425"/>
            <a:ext cx="5384800" cy="4341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9250" lvl="1" marL="914400" algn="l">
              <a:spcBef>
                <a:spcPts val="300"/>
              </a:spcBef>
              <a:spcAft>
                <a:spcPts val="0"/>
              </a:spcAft>
              <a:buSzPts val="1900"/>
              <a:buChar char="▫"/>
              <a:defRPr sz="1900"/>
            </a:lvl2pPr>
            <a:lvl3pPr indent="-342900" lvl="2" marL="13716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42900" lvl="3" marL="18288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342900" lvl="5" marL="27432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2" type="body"/>
          </p:nvPr>
        </p:nvSpPr>
        <p:spPr>
          <a:xfrm>
            <a:off x="6197600" y="2249425"/>
            <a:ext cx="5384800" cy="43418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9250" lvl="1" marL="914400" algn="l">
              <a:spcBef>
                <a:spcPts val="300"/>
              </a:spcBef>
              <a:spcAft>
                <a:spcPts val="0"/>
              </a:spcAft>
              <a:buSzPts val="1900"/>
              <a:buChar char="▫"/>
              <a:defRPr sz="1900"/>
            </a:lvl2pPr>
            <a:lvl3pPr indent="-342900" lvl="2" marL="13716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42900" lvl="3" marL="18288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5pPr>
            <a:lvl6pPr indent="-342900" lvl="5" marL="27432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61" name="Google Shape;61;p21"/>
          <p:cNvSpPr txBox="1"/>
          <p:nvPr>
            <p:ph idx="11" type="ftr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1"/>
          <p:cNvSpPr txBox="1"/>
          <p:nvPr>
            <p:ph idx="10" type="dt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 txBox="1"/>
          <p:nvPr>
            <p:ph idx="12" type="sldNum"/>
          </p:nvPr>
        </p:nvSpPr>
        <p:spPr>
          <a:xfrm>
            <a:off x="10899648" y="2272"/>
            <a:ext cx="1016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extLst>
    <p:ext uri="{DCECCB84-F9BA-43D5-87BE-67443E8EF086}">
      <p15:sldGuideLst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2"/>
          <p:cNvSpPr txBox="1"/>
          <p:nvPr>
            <p:ph type="title"/>
          </p:nvPr>
        </p:nvSpPr>
        <p:spPr>
          <a:xfrm>
            <a:off x="508000" y="1143000"/>
            <a:ext cx="11176000" cy="10698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  <a:defRPr b="0" i="0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2"/>
          <p:cNvSpPr txBox="1"/>
          <p:nvPr>
            <p:ph idx="1" type="body"/>
          </p:nvPr>
        </p:nvSpPr>
        <p:spPr>
          <a:xfrm>
            <a:off x="508000" y="2244970"/>
            <a:ext cx="5388864" cy="457200"/>
          </a:xfrm>
          <a:prstGeom prst="rect">
            <a:avLst/>
          </a:prstGeom>
          <a:solidFill>
            <a:srgbClr val="9ED47A">
              <a:alpha val="24705"/>
            </a:srgbClr>
          </a:solidFill>
          <a:ln cap="flat" cmpd="sng" w="127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900"/>
              <a:buNone/>
              <a:defRPr b="1" sz="1900">
                <a:solidFill>
                  <a:srgbClr val="414141"/>
                </a:solidFill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342900" lvl="5" marL="27432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67" name="Google Shape;67;p22"/>
          <p:cNvSpPr txBox="1"/>
          <p:nvPr>
            <p:ph idx="2" type="body"/>
          </p:nvPr>
        </p:nvSpPr>
        <p:spPr>
          <a:xfrm>
            <a:off x="508000" y="2708519"/>
            <a:ext cx="5388864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55600" lvl="1" marL="914400" algn="l">
              <a:spcBef>
                <a:spcPts val="300"/>
              </a:spcBef>
              <a:spcAft>
                <a:spcPts val="0"/>
              </a:spcAft>
              <a:buSzPts val="2000"/>
              <a:buChar char="▫"/>
              <a:defRPr sz="2000"/>
            </a:lvl2pPr>
            <a:lvl3pPr indent="-342900" lvl="2" marL="13716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30200" lvl="3" marL="1828800" algn="l"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5pPr>
            <a:lvl6pPr indent="-342900" lvl="5" marL="27432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68" name="Google Shape;68;p22"/>
          <p:cNvSpPr txBox="1"/>
          <p:nvPr>
            <p:ph idx="3" type="body"/>
          </p:nvPr>
        </p:nvSpPr>
        <p:spPr>
          <a:xfrm>
            <a:off x="6294968" y="2244970"/>
            <a:ext cx="5389033" cy="457200"/>
          </a:xfrm>
          <a:prstGeom prst="rect">
            <a:avLst/>
          </a:prstGeom>
          <a:solidFill>
            <a:srgbClr val="9ED47A">
              <a:alpha val="24705"/>
            </a:srgbClr>
          </a:solidFill>
          <a:ln cap="flat" cmpd="sng" w="127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900"/>
              <a:buNone/>
              <a:defRPr b="1" sz="1900">
                <a:solidFill>
                  <a:srgbClr val="414141"/>
                </a:solidFill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800"/>
              <a:buNone/>
              <a:defRPr b="1" sz="1800"/>
            </a:lvl3pPr>
            <a:lvl4pPr indent="-228600" lvl="3" marL="1828800" algn="l">
              <a:spcBef>
                <a:spcPts val="3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3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342900" lvl="5" marL="27432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69" name="Google Shape;69;p22"/>
          <p:cNvSpPr txBox="1"/>
          <p:nvPr>
            <p:ph idx="4" type="body"/>
          </p:nvPr>
        </p:nvSpPr>
        <p:spPr>
          <a:xfrm>
            <a:off x="6291073" y="2708519"/>
            <a:ext cx="5389033" cy="38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3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55600" lvl="1" marL="914400" algn="l">
              <a:spcBef>
                <a:spcPts val="300"/>
              </a:spcBef>
              <a:spcAft>
                <a:spcPts val="0"/>
              </a:spcAft>
              <a:buSzPts val="2000"/>
              <a:buChar char="▫"/>
              <a:defRPr sz="2000"/>
            </a:lvl2pPr>
            <a:lvl3pPr indent="-342900" lvl="2" marL="13716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 sz="1800"/>
            </a:lvl3pPr>
            <a:lvl4pPr indent="-330200" lvl="3" marL="1828800" algn="l"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l">
              <a:spcBef>
                <a:spcPts val="300"/>
              </a:spcBef>
              <a:spcAft>
                <a:spcPts val="0"/>
              </a:spcAft>
              <a:buSzPts val="1600"/>
              <a:buChar char="●"/>
              <a:defRPr sz="1600"/>
            </a:lvl5pPr>
            <a:lvl6pPr indent="-342900" lvl="5" marL="27432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1" type="ftr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0" type="dt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2"/>
          <p:cNvSpPr txBox="1"/>
          <p:nvPr>
            <p:ph idx="12" type="sldNum"/>
          </p:nvPr>
        </p:nvSpPr>
        <p:spPr>
          <a:xfrm>
            <a:off x="10899648" y="2272"/>
            <a:ext cx="1016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3"/>
          <p:cNvSpPr txBox="1"/>
          <p:nvPr>
            <p:ph type="title"/>
          </p:nvPr>
        </p:nvSpPr>
        <p:spPr>
          <a:xfrm>
            <a:off x="609600" y="1143000"/>
            <a:ext cx="10972800" cy="106984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  <a:defRPr sz="40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23"/>
          <p:cNvSpPr txBox="1"/>
          <p:nvPr>
            <p:ph idx="11" type="ftr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0" type="dt"/>
          </p:nvPr>
        </p:nvSpPr>
        <p:spPr>
          <a:xfrm>
            <a:off x="8778240" y="612648"/>
            <a:ext cx="127635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2" type="sldNum"/>
          </p:nvPr>
        </p:nvSpPr>
        <p:spPr>
          <a:xfrm>
            <a:off x="10899648" y="2272"/>
            <a:ext cx="1016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/>
          <p:nvPr>
            <p:ph idx="11" type="ftr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4"/>
          <p:cNvSpPr txBox="1"/>
          <p:nvPr>
            <p:ph idx="10" type="dt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24"/>
          <p:cNvSpPr txBox="1"/>
          <p:nvPr>
            <p:ph idx="12" type="sldNum"/>
          </p:nvPr>
        </p:nvSpPr>
        <p:spPr>
          <a:xfrm>
            <a:off x="10899648" y="2272"/>
            <a:ext cx="1016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5"/>
          <p:cNvSpPr txBox="1"/>
          <p:nvPr>
            <p:ph type="title"/>
          </p:nvPr>
        </p:nvSpPr>
        <p:spPr>
          <a:xfrm>
            <a:off x="7137995" y="1101970"/>
            <a:ext cx="4511040" cy="87782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libri"/>
              <a:buNone/>
              <a:defRPr b="1"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25"/>
          <p:cNvSpPr txBox="1"/>
          <p:nvPr>
            <p:ph idx="1" type="body"/>
          </p:nvPr>
        </p:nvSpPr>
        <p:spPr>
          <a:xfrm>
            <a:off x="203200" y="776287"/>
            <a:ext cx="6803136" cy="58050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300"/>
              </a:spcBef>
              <a:spcAft>
                <a:spcPts val="0"/>
              </a:spcAft>
              <a:buSzPts val="3200"/>
              <a:buChar char="•"/>
              <a:defRPr sz="3200"/>
            </a:lvl1pPr>
            <a:lvl2pPr indent="-406400" lvl="1" marL="914400" algn="l">
              <a:spcBef>
                <a:spcPts val="300"/>
              </a:spcBef>
              <a:spcAft>
                <a:spcPts val="0"/>
              </a:spcAft>
              <a:buSzPts val="2800"/>
              <a:buChar char="▫"/>
              <a:defRPr sz="2800"/>
            </a:lvl2pPr>
            <a:lvl3pPr indent="-381000" lvl="2" marL="1371600" algn="l">
              <a:spcBef>
                <a:spcPts val="300"/>
              </a:spcBef>
              <a:spcAft>
                <a:spcPts val="0"/>
              </a:spcAft>
              <a:buSzPts val="2400"/>
              <a:buChar char="●"/>
              <a:defRPr sz="2400"/>
            </a:lvl3pPr>
            <a:lvl4pPr indent="-355600" lvl="3" marL="1828800" algn="l">
              <a:spcBef>
                <a:spcPts val="3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algn="l">
              <a:spcBef>
                <a:spcPts val="300"/>
              </a:spcBef>
              <a:spcAft>
                <a:spcPts val="0"/>
              </a:spcAft>
              <a:buSzPts val="2000"/>
              <a:buChar char="●"/>
              <a:defRPr sz="2000"/>
            </a:lvl5pPr>
            <a:lvl6pPr indent="-342900" lvl="5" marL="27432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85" name="Google Shape;85;p25"/>
          <p:cNvSpPr txBox="1"/>
          <p:nvPr>
            <p:ph idx="2" type="body"/>
          </p:nvPr>
        </p:nvSpPr>
        <p:spPr>
          <a:xfrm>
            <a:off x="7137995" y="2010727"/>
            <a:ext cx="4511040" cy="458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400"/>
              <a:buNone/>
              <a:defRPr sz="14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300"/>
              </a:spcBef>
              <a:spcAft>
                <a:spcPts val="0"/>
              </a:spcAft>
              <a:buSzPts val="900"/>
              <a:buNone/>
              <a:defRPr sz="900"/>
            </a:lvl5pPr>
            <a:lvl6pPr indent="-342900" lvl="5" marL="27432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86" name="Google Shape;86;p25"/>
          <p:cNvSpPr txBox="1"/>
          <p:nvPr>
            <p:ph idx="11" type="ftr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25"/>
          <p:cNvSpPr txBox="1"/>
          <p:nvPr>
            <p:ph idx="10" type="dt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5"/>
          <p:cNvSpPr txBox="1"/>
          <p:nvPr>
            <p:ph idx="12" type="sldNum"/>
          </p:nvPr>
        </p:nvSpPr>
        <p:spPr>
          <a:xfrm>
            <a:off x="10899648" y="2272"/>
            <a:ext cx="1016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6"/>
          <p:cNvSpPr txBox="1"/>
          <p:nvPr>
            <p:ph type="title"/>
          </p:nvPr>
        </p:nvSpPr>
        <p:spPr>
          <a:xfrm rot="-5400000">
            <a:off x="5304297" y="3058778"/>
            <a:ext cx="4681637" cy="7824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descr="Üres helyőrző kép hozzáadásához. Kattintson a helyőrzőre, és jelölje ki a hozzáadni kívánt képet" id="91" name="Google Shape;91;p26"/>
          <p:cNvSpPr/>
          <p:nvPr>
            <p:ph idx="2" type="pic"/>
          </p:nvPr>
        </p:nvSpPr>
        <p:spPr>
          <a:xfrm>
            <a:off x="538228" y="1143000"/>
            <a:ext cx="6096000" cy="4572000"/>
          </a:xfrm>
          <a:prstGeom prst="rect">
            <a:avLst/>
          </a:prstGeom>
          <a:solidFill>
            <a:srgbClr val="EAEAEA"/>
          </a:solidFill>
          <a:ln cap="flat" cmpd="sng" w="508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l" dir="4800000" dist="31750">
              <a:srgbClr val="000000">
                <a:alpha val="24705"/>
              </a:srgbClr>
            </a:outerShdw>
          </a:effectLst>
        </p:spPr>
      </p:sp>
      <p:sp>
        <p:nvSpPr>
          <p:cNvPr id="92" name="Google Shape;92;p26"/>
          <p:cNvSpPr txBox="1"/>
          <p:nvPr>
            <p:ph idx="1" type="body"/>
          </p:nvPr>
        </p:nvSpPr>
        <p:spPr>
          <a:xfrm>
            <a:off x="8117924" y="3274309"/>
            <a:ext cx="3454400" cy="25164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45700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Calibri"/>
              <a:buNone/>
              <a:defRPr sz="13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SzPts val="1200"/>
              <a:buFont typeface="Calibri"/>
              <a:buNone/>
              <a:defRPr sz="1200"/>
            </a:lvl2pPr>
            <a:lvl3pPr indent="-228600" lvl="2" marL="1371600" algn="l">
              <a:spcBef>
                <a:spcPts val="300"/>
              </a:spcBef>
              <a:spcAft>
                <a:spcPts val="0"/>
              </a:spcAft>
              <a:buSzPts val="1000"/>
              <a:buFont typeface="Calibri"/>
              <a:buNone/>
              <a:defRPr sz="1000"/>
            </a:lvl3pPr>
            <a:lvl4pPr indent="-228600" lvl="3" marL="1828800" algn="l">
              <a:spcBef>
                <a:spcPts val="300"/>
              </a:spcBef>
              <a:spcAft>
                <a:spcPts val="0"/>
              </a:spcAft>
              <a:buSzPts val="900"/>
              <a:buFont typeface="Calibri"/>
              <a:buNone/>
              <a:defRPr sz="900"/>
            </a:lvl4pPr>
            <a:lvl5pPr indent="-228600" lvl="4" marL="2286000" algn="l">
              <a:spcBef>
                <a:spcPts val="300"/>
              </a:spcBef>
              <a:spcAft>
                <a:spcPts val="0"/>
              </a:spcAft>
              <a:buSzPts val="900"/>
              <a:buFont typeface="Calibri"/>
              <a:buNone/>
              <a:defRPr sz="900"/>
            </a:lvl5pPr>
            <a:lvl6pPr indent="-342900" lvl="5" marL="27432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6pPr>
            <a:lvl7pPr indent="-342900" lvl="6" marL="32004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8pPr>
            <a:lvl9pPr indent="-342900" lvl="8" marL="4114800" algn="l"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9pPr>
          </a:lstStyle>
          <a:p/>
        </p:txBody>
      </p:sp>
      <p:sp>
        <p:nvSpPr>
          <p:cNvPr id="93" name="Google Shape;93;p26"/>
          <p:cNvSpPr txBox="1"/>
          <p:nvPr>
            <p:ph idx="11" type="ftr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6"/>
          <p:cNvSpPr txBox="1"/>
          <p:nvPr>
            <p:ph idx="10" type="dt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6"/>
          <p:cNvSpPr txBox="1"/>
          <p:nvPr>
            <p:ph idx="12" type="sldNum"/>
          </p:nvPr>
        </p:nvSpPr>
        <p:spPr>
          <a:xfrm>
            <a:off x="10899648" y="2272"/>
            <a:ext cx="1016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7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7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7"/>
          <p:cNvSpPr/>
          <p:nvPr/>
        </p:nvSpPr>
        <p:spPr>
          <a:xfrm flipH="1" rot="10800000">
            <a:off x="7213577" y="360247"/>
            <a:ext cx="4978425" cy="910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7"/>
          <p:cNvSpPr/>
          <p:nvPr/>
        </p:nvSpPr>
        <p:spPr>
          <a:xfrm flipH="1" rot="10800000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49803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7"/>
          <p:cNvSpPr/>
          <p:nvPr/>
        </p:nvSpPr>
        <p:spPr>
          <a:xfrm>
            <a:off x="7209785" y="497504"/>
            <a:ext cx="4084320" cy="2743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7"/>
          <p:cNvSpPr/>
          <p:nvPr/>
        </p:nvSpPr>
        <p:spPr>
          <a:xfrm>
            <a:off x="9831528" y="588943"/>
            <a:ext cx="2133600" cy="36576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7"/>
          <p:cNvSpPr/>
          <p:nvPr/>
        </p:nvSpPr>
        <p:spPr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7"/>
          <p:cNvSpPr/>
          <p:nvPr/>
        </p:nvSpPr>
        <p:spPr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4705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17"/>
          <p:cNvSpPr/>
          <p:nvPr/>
        </p:nvSpPr>
        <p:spPr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17"/>
          <p:cNvSpPr/>
          <p:nvPr/>
        </p:nvSpPr>
        <p:spPr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17"/>
          <p:cNvSpPr/>
          <p:nvPr/>
        </p:nvSpPr>
        <p:spPr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17"/>
          <p:cNvSpPr/>
          <p:nvPr/>
        </p:nvSpPr>
        <p:spPr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2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17"/>
          <p:cNvSpPr txBox="1"/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  <a:defRPr b="0" i="0" sz="4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4" name="Google Shape;24;p17"/>
          <p:cNvSpPr txBox="1"/>
          <p:nvPr>
            <p:ph idx="1" type="body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spcBef>
                <a:spcPts val="300"/>
              </a:spcBef>
              <a:spcAft>
                <a:spcPts val="0"/>
              </a:spcAft>
              <a:buClr>
                <a:srgbClr val="297D53"/>
              </a:buClr>
              <a:buSzPts val="2800"/>
              <a:buFont typeface="Georgia"/>
              <a:buChar char="•"/>
              <a:defRPr b="0" i="0" sz="2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93700" lvl="1" marL="914400" marR="0" rtl="0" algn="l">
              <a:spcBef>
                <a:spcPts val="300"/>
              </a:spcBef>
              <a:spcAft>
                <a:spcPts val="0"/>
              </a:spcAft>
              <a:buClr>
                <a:srgbClr val="4A7B29"/>
              </a:buClr>
              <a:buSzPts val="2600"/>
              <a:buFont typeface="Georgia"/>
              <a:buChar char="▫"/>
              <a:defRPr b="0" i="0" sz="2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300"/>
              </a:spcBef>
              <a:spcAft>
                <a:spcPts val="0"/>
              </a:spcAft>
              <a:buClr>
                <a:srgbClr val="4C661A"/>
              </a:buClr>
              <a:buSzPts val="2400"/>
              <a:buFont typeface="Noto Sans Symbols"/>
              <a:buChar char="●"/>
              <a:defRPr b="0" i="0" sz="2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6830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4C661A"/>
              </a:buClr>
              <a:buSzPts val="2200"/>
              <a:buFont typeface="Noto Sans Symbols"/>
              <a:buChar char="●"/>
              <a:defRPr b="0" i="0" sz="2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4C661A"/>
              </a:buClr>
              <a:buSzPts val="2000"/>
              <a:buFont typeface="Noto Sans Symbols"/>
              <a:buChar char="●"/>
              <a:defRPr b="0" i="0" sz="2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00"/>
              </a:spcBef>
              <a:spcAft>
                <a:spcPts val="0"/>
              </a:spcAft>
              <a:buClr>
                <a:srgbClr val="4C661A"/>
              </a:buClr>
              <a:buSzPts val="1800"/>
              <a:buFont typeface="Noto Sans Symbols"/>
              <a:buChar char="●"/>
              <a:defRPr b="0" i="0" sz="18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30200" lvl="6" marL="3200400" marR="0" rtl="0" algn="l">
              <a:spcBef>
                <a:spcPts val="300"/>
              </a:spcBef>
              <a:spcAft>
                <a:spcPts val="0"/>
              </a:spcAft>
              <a:buClr>
                <a:srgbClr val="4C661A"/>
              </a:buClr>
              <a:buSzPts val="1600"/>
              <a:buFont typeface="Noto Sans Symbols"/>
              <a:buChar char="●"/>
              <a:defRPr b="0" i="0" sz="16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rgbClr val="4C661A"/>
              </a:buClr>
              <a:buSzPts val="1500"/>
              <a:buFont typeface="Noto Sans Symbols"/>
              <a:buChar char="●"/>
              <a:defRPr b="0" i="0" sz="15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spcBef>
                <a:spcPts val="300"/>
              </a:spcBef>
              <a:spcAft>
                <a:spcPts val="0"/>
              </a:spcAft>
              <a:buClr>
                <a:srgbClr val="4C661A"/>
              </a:buClr>
              <a:buSzPts val="1400"/>
              <a:buFont typeface="Noto Sans Symbols"/>
              <a:buChar char="●"/>
              <a:defRPr b="0" i="0" sz="14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17"/>
          <p:cNvSpPr txBox="1"/>
          <p:nvPr>
            <p:ph idx="11" type="ftr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4A7B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17"/>
          <p:cNvSpPr txBox="1"/>
          <p:nvPr>
            <p:ph idx="10" type="dt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rgbClr val="4A7B2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" name="Google Shape;27;p17"/>
          <p:cNvSpPr txBox="1"/>
          <p:nvPr>
            <p:ph idx="12" type="sldNum"/>
          </p:nvPr>
        </p:nvSpPr>
        <p:spPr>
          <a:xfrm>
            <a:off x="10899648" y="2272"/>
            <a:ext cx="1016000" cy="36576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jp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8.png"/><Relationship Id="rId5" Type="http://schemas.openxmlformats.org/officeDocument/2006/relationships/image" Target="../media/image9.png"/><Relationship Id="rId6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1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Relationship Id="rId4" Type="http://schemas.openxmlformats.org/officeDocument/2006/relationships/image" Target="../media/image1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3.jpg"/><Relationship Id="rId5" Type="http://schemas.openxmlformats.org/officeDocument/2006/relationships/image" Target="../media/image8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25.jpg"/><Relationship Id="rId5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Relationship Id="rId4" Type="http://schemas.openxmlformats.org/officeDocument/2006/relationships/image" Target="../media/image2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Relationship Id="rId4" Type="http://schemas.openxmlformats.org/officeDocument/2006/relationships/image" Target="../media/image23.jpg"/><Relationship Id="rId5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"/>
          <p:cNvSpPr txBox="1"/>
          <p:nvPr>
            <p:ph type="ctrTitle"/>
          </p:nvPr>
        </p:nvSpPr>
        <p:spPr>
          <a:xfrm>
            <a:off x="250166" y="629220"/>
            <a:ext cx="112776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hu-HU"/>
              <a:t>Beszámoló a MA-HAL elmúlt időszakban végzett munkájáról és a „Halpéntek</a:t>
            </a:r>
            <a:br>
              <a:rPr lang="hu-HU"/>
            </a:br>
            <a:r>
              <a:rPr lang="hu-HU"/>
              <a:t>kampányról”</a:t>
            </a:r>
            <a:endParaRPr/>
          </a:p>
        </p:txBody>
      </p:sp>
      <p:sp>
        <p:nvSpPr>
          <p:cNvPr id="114" name="Google Shape;114;p1"/>
          <p:cNvSpPr txBox="1"/>
          <p:nvPr>
            <p:ph idx="1" type="subTitle"/>
          </p:nvPr>
        </p:nvSpPr>
        <p:spPr>
          <a:xfrm>
            <a:off x="609600" y="3899938"/>
            <a:ext cx="66040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64008" rtl="0" algn="l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hu-HU"/>
              <a:t>Előadó:</a:t>
            </a:r>
            <a:endParaRPr/>
          </a:p>
          <a:p>
            <a:pPr indent="0" lvl="0" marL="64008" rtl="0" algn="l">
              <a:spcBef>
                <a:spcPts val="300"/>
              </a:spcBef>
              <a:spcAft>
                <a:spcPts val="0"/>
              </a:spcAft>
              <a:buSzPts val="2400"/>
              <a:buNone/>
            </a:pPr>
            <a:r>
              <a:rPr lang="hu-HU"/>
              <a:t>Timmel Ede</a:t>
            </a:r>
            <a:br>
              <a:rPr lang="hu-HU"/>
            </a:br>
            <a:r>
              <a:rPr lang="hu-HU"/>
              <a:t>Ügyvezető igazgató</a:t>
            </a:r>
            <a:endParaRPr/>
          </a:p>
        </p:txBody>
      </p:sp>
      <p:pic>
        <p:nvPicPr>
          <p:cNvPr descr="A képen Grafika, Grafikus tervezés, embléma, clipart látható&#10;&#10;Automatikusan generált leírás" id="115" name="Google Shape;115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07750" y="4292284"/>
            <a:ext cx="2717634" cy="256571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Grafika, clipart, Grafikus tervezés, Betűtípus látható&#10;&#10;Automatikusan generált leírás" id="116" name="Google Shape;116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0022" y="4599709"/>
            <a:ext cx="2563940" cy="189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0"/>
          <p:cNvSpPr txBox="1"/>
          <p:nvPr>
            <p:ph type="title"/>
          </p:nvPr>
        </p:nvSpPr>
        <p:spPr>
          <a:xfrm>
            <a:off x="148046" y="415597"/>
            <a:ext cx="10972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b="1" lang="hu-HU">
                <a:latin typeface="Trebuchet MS"/>
                <a:ea typeface="Trebuchet MS"/>
                <a:cs typeface="Trebuchet MS"/>
                <a:sym typeface="Trebuchet MS"/>
              </a:rPr>
              <a:t>2024. december</a:t>
            </a:r>
            <a:endParaRPr/>
          </a:p>
        </p:txBody>
      </p:sp>
      <p:sp>
        <p:nvSpPr>
          <p:cNvPr id="201" name="Google Shape;201;p10"/>
          <p:cNvSpPr txBox="1"/>
          <p:nvPr>
            <p:ph idx="1" type="body"/>
          </p:nvPr>
        </p:nvSpPr>
        <p:spPr>
          <a:xfrm>
            <a:off x="7358743" y="1053255"/>
            <a:ext cx="4833257" cy="4325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hu-HU" sz="2000">
                <a:solidFill>
                  <a:schemeClr val="dk1"/>
                </a:solidFill>
              </a:rPr>
              <a:t>Halpéntek kampány</a:t>
            </a:r>
            <a:br>
              <a:rPr lang="hu-HU" sz="2000">
                <a:solidFill>
                  <a:schemeClr val="dk1"/>
                </a:solidFill>
              </a:rPr>
            </a:br>
            <a:r>
              <a:rPr lang="hu-HU" sz="2000">
                <a:solidFill>
                  <a:schemeClr val="dk1"/>
                </a:solidFill>
              </a:rPr>
              <a:t>-  Recept könyv értékesítés</a:t>
            </a:r>
            <a:endParaRPr sz="2000">
              <a:solidFill>
                <a:schemeClr val="dk1"/>
              </a:solidFill>
            </a:endParaRPr>
          </a:p>
          <a:p>
            <a:pPr indent="-342900" lvl="0" marL="342900" rtl="0" algn="l">
              <a:lnSpc>
                <a:spcPct val="100000"/>
              </a:lnSpc>
              <a:spcBef>
                <a:spcPts val="1095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hu-HU" sz="2000">
                <a:solidFill>
                  <a:schemeClr val="dk1"/>
                </a:solidFill>
              </a:rPr>
              <a:t>AM – MA-HAL – AMC sajtótájékoztató 2024 december 12.</a:t>
            </a:r>
            <a:endParaRPr sz="2000">
              <a:solidFill>
                <a:schemeClr val="dk1"/>
              </a:solidFill>
            </a:endParaRPr>
          </a:p>
          <a:p>
            <a:pPr indent="-342900" lvl="0" marL="442468" rtl="0" algn="l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hu-HU" sz="2000">
                <a:solidFill>
                  <a:schemeClr val="dk1"/>
                </a:solidFill>
              </a:rPr>
              <a:t>Új MA-HAL honlap készítése (folyamatban)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1005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hu-HU" sz="2000">
                <a:solidFill>
                  <a:schemeClr val="dk1"/>
                </a:solidFill>
              </a:rPr>
              <a:t>2024. évi pályázatok véglegesítése, és lezárása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SzPts val="2000"/>
              <a:buNone/>
            </a:pPr>
            <a:br>
              <a:rPr lang="hu-HU" sz="2000">
                <a:solidFill>
                  <a:srgbClr val="404040"/>
                </a:solidFill>
                <a:latin typeface="Carlito"/>
                <a:ea typeface="Carlito"/>
                <a:cs typeface="Carlito"/>
                <a:sym typeface="Carlito"/>
              </a:rPr>
            </a:br>
            <a:endParaRPr sz="2000">
              <a:solidFill>
                <a:srgbClr val="404040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indent="0" lvl="0" marL="0" rtl="0" algn="l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A képen szöveg, étel, menü, étkezés látható&#10;&#10;Automatikusan generált leírás" id="202" name="Google Shape;20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573" y="1482397"/>
            <a:ext cx="3333964" cy="3333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59797" y="3215811"/>
            <a:ext cx="3917427" cy="3642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/>
          <p:nvPr>
            <p:ph type="title"/>
          </p:nvPr>
        </p:nvSpPr>
        <p:spPr>
          <a:xfrm>
            <a:off x="0" y="556404"/>
            <a:ext cx="10972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b="1" lang="hu-HU">
                <a:latin typeface="Trebuchet MS"/>
                <a:ea typeface="Trebuchet MS"/>
                <a:cs typeface="Trebuchet MS"/>
                <a:sym typeface="Trebuchet MS"/>
              </a:rPr>
              <a:t>Szaklapok MA-HAL tagok részére</a:t>
            </a:r>
            <a:endParaRPr/>
          </a:p>
        </p:txBody>
      </p:sp>
      <p:pic>
        <p:nvPicPr>
          <p:cNvPr id="210" name="Google Shape;210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60140"/>
            <a:ext cx="2883835" cy="41904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szöveg, Emberi arc, ember, személy látható&#10;&#10;Automatikusan generált leírás" id="211" name="Google Shape;211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88301" y="2450892"/>
            <a:ext cx="2973482" cy="4198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29338" y="2637678"/>
            <a:ext cx="2807024" cy="4011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66249" y="1860140"/>
            <a:ext cx="2937729" cy="4190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2"/>
          <p:cNvSpPr txBox="1"/>
          <p:nvPr>
            <p:ph type="title"/>
          </p:nvPr>
        </p:nvSpPr>
        <p:spPr>
          <a:xfrm>
            <a:off x="609600" y="627149"/>
            <a:ext cx="10972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None/>
            </a:pPr>
            <a:r>
              <a:rPr lang="hu-HU"/>
              <a:t>HalPéntek videó sorozat ingyenesen elérhető bárki számára - folyamatosan frissülő tartalommal látjuk el a csatornánkat</a:t>
            </a:r>
            <a:endParaRPr/>
          </a:p>
        </p:txBody>
      </p:sp>
      <p:pic>
        <p:nvPicPr>
          <p:cNvPr id="219" name="Google Shape;21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6431" y="2114550"/>
            <a:ext cx="4229666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2075" y="1693949"/>
            <a:ext cx="5130325" cy="5026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"/>
          <p:cNvSpPr txBox="1"/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lang="hu-HU"/>
              <a:t>Pénzügyek (2024.12.04.)</a:t>
            </a:r>
            <a:endParaRPr/>
          </a:p>
        </p:txBody>
      </p:sp>
      <p:sp>
        <p:nvSpPr>
          <p:cNvPr id="226" name="Google Shape;226;p13"/>
          <p:cNvSpPr txBox="1"/>
          <p:nvPr>
            <p:ph idx="1" type="body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0000" lnSpcReduction="20000"/>
          </a:bodyPr>
          <a:lstStyle/>
          <a:p>
            <a:pPr indent="635" lvl="0" marL="12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hu-HU" sz="2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Bankszámla: 23.127.805 Ft</a:t>
            </a:r>
            <a:endParaRPr sz="2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795"/>
              </a:spcBef>
              <a:spcAft>
                <a:spcPts val="0"/>
              </a:spcAft>
              <a:buSzPct val="100000"/>
              <a:buNone/>
            </a:pPr>
            <a:r>
              <a:rPr lang="hu-HU" sz="2000">
                <a:solidFill>
                  <a:srgbClr val="90C225"/>
                </a:solidFill>
                <a:latin typeface="Verdana"/>
                <a:ea typeface="Verdana"/>
                <a:cs typeface="Verdana"/>
                <a:sym typeface="Verdana"/>
              </a:rPr>
              <a:t>▶	</a:t>
            </a:r>
            <a:r>
              <a:rPr lang="hu-HU" sz="2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Lekötött betét: 13.333.333 Ft*</a:t>
            </a:r>
            <a:endParaRPr sz="2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SzPct val="100000"/>
              <a:buNone/>
            </a:pPr>
            <a:r>
              <a:rPr lang="hu-HU" sz="2000">
                <a:solidFill>
                  <a:srgbClr val="90C225"/>
                </a:solidFill>
                <a:latin typeface="Verdana"/>
                <a:ea typeface="Verdana"/>
                <a:cs typeface="Verdana"/>
                <a:sym typeface="Verdana"/>
              </a:rPr>
              <a:t>▶	</a:t>
            </a:r>
            <a:r>
              <a:rPr lang="hu-HU" sz="2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Pénztár: 0 Ft</a:t>
            </a:r>
            <a:endParaRPr sz="2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18236" lvl="0" marL="365760" rtl="0" algn="l">
              <a:lnSpc>
                <a:spcPct val="100000"/>
              </a:lnSpc>
              <a:spcBef>
                <a:spcPts val="1664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635" lvl="0" marL="127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Char char="•"/>
            </a:pPr>
            <a:r>
              <a:rPr lang="hu-HU" sz="2800" u="sng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2023-ban elnyert támogatások:</a:t>
            </a:r>
            <a:endParaRPr sz="2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795"/>
              </a:spcBef>
              <a:spcAft>
                <a:spcPts val="0"/>
              </a:spcAft>
              <a:buSzPct val="100000"/>
              <a:buNone/>
            </a:pPr>
            <a:r>
              <a:rPr lang="hu-HU" sz="2000">
                <a:solidFill>
                  <a:srgbClr val="90C225"/>
                </a:solidFill>
                <a:latin typeface="Verdana"/>
                <a:ea typeface="Verdana"/>
                <a:cs typeface="Verdana"/>
                <a:sym typeface="Verdana"/>
              </a:rPr>
              <a:t>▶	</a:t>
            </a:r>
            <a:r>
              <a:rPr lang="hu-HU" sz="2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MA-HAL 32.000.000 Ft</a:t>
            </a:r>
            <a:endParaRPr sz="2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ct val="100000"/>
              <a:buNone/>
            </a:pPr>
            <a:r>
              <a:rPr lang="hu-HU" sz="2000">
                <a:solidFill>
                  <a:srgbClr val="90C225"/>
                </a:solidFill>
                <a:latin typeface="Verdana"/>
                <a:ea typeface="Verdana"/>
                <a:cs typeface="Verdana"/>
                <a:sym typeface="Verdana"/>
              </a:rPr>
              <a:t>▶	</a:t>
            </a:r>
            <a:r>
              <a:rPr lang="hu-HU" sz="2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MA-HAL Marketing Kft. </a:t>
            </a:r>
            <a:r>
              <a:rPr lang="hu-HU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8</a:t>
            </a:r>
            <a:r>
              <a:rPr lang="hu-HU" sz="2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.000.000 Ft</a:t>
            </a:r>
            <a:endParaRPr sz="2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-118236" lvl="0" marL="365760" rtl="0" algn="l">
              <a:lnSpc>
                <a:spcPct val="100000"/>
              </a:lnSpc>
              <a:spcBef>
                <a:spcPts val="1655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 sz="2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635" lvl="0" marL="1270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SzPct val="100000"/>
              <a:buChar char="•"/>
            </a:pPr>
            <a:r>
              <a:rPr lang="hu-HU" sz="2800" u="sng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202</a:t>
            </a:r>
            <a:r>
              <a:rPr lang="hu-HU" u="sng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4</a:t>
            </a:r>
            <a:r>
              <a:rPr lang="hu-HU" sz="2800" u="sng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-ben elnyert támogatások:</a:t>
            </a:r>
            <a:endParaRPr sz="2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805"/>
              </a:spcBef>
              <a:spcAft>
                <a:spcPts val="0"/>
              </a:spcAft>
              <a:buSzPct val="100000"/>
              <a:buNone/>
            </a:pPr>
            <a:r>
              <a:rPr lang="hu-HU" sz="2000">
                <a:solidFill>
                  <a:srgbClr val="90C225"/>
                </a:solidFill>
                <a:latin typeface="Verdana"/>
                <a:ea typeface="Verdana"/>
                <a:cs typeface="Verdana"/>
                <a:sym typeface="Verdana"/>
              </a:rPr>
              <a:t>▶	</a:t>
            </a:r>
            <a:r>
              <a:rPr lang="hu-HU" sz="2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MA-HAL </a:t>
            </a:r>
            <a:r>
              <a:rPr lang="hu-HU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3</a:t>
            </a:r>
            <a:r>
              <a:rPr lang="hu-HU" sz="2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2.000.000 Ft</a:t>
            </a:r>
            <a:endParaRPr sz="2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lnSpc>
                <a:spcPct val="100000"/>
              </a:lnSpc>
              <a:spcBef>
                <a:spcPts val="790"/>
              </a:spcBef>
              <a:spcAft>
                <a:spcPts val="0"/>
              </a:spcAft>
              <a:buSzPct val="100000"/>
              <a:buNone/>
            </a:pPr>
            <a:r>
              <a:rPr lang="hu-HU" sz="2000">
                <a:solidFill>
                  <a:srgbClr val="90C225"/>
                </a:solidFill>
                <a:latin typeface="Verdana"/>
                <a:ea typeface="Verdana"/>
                <a:cs typeface="Verdana"/>
                <a:sym typeface="Verdana"/>
              </a:rPr>
              <a:t>▶	</a:t>
            </a:r>
            <a:r>
              <a:rPr lang="hu-HU" sz="2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MA-HAL Marketing Kft. 7.000.000 Ft</a:t>
            </a:r>
            <a:endParaRPr sz="280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109728" rtl="0" algn="l">
              <a:spcBef>
                <a:spcPts val="3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"/>
          <p:cNvSpPr txBox="1"/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b="1" lang="hu-HU">
                <a:latin typeface="Trebuchet MS"/>
                <a:ea typeface="Trebuchet MS"/>
                <a:cs typeface="Trebuchet MS"/>
                <a:sym typeface="Trebuchet MS"/>
              </a:rPr>
              <a:t>A MA-HAL bevételeinek alakulása 2024-ben</a:t>
            </a:r>
            <a:endParaRPr/>
          </a:p>
        </p:txBody>
      </p:sp>
      <p:graphicFrame>
        <p:nvGraphicFramePr>
          <p:cNvPr id="232" name="Google Shape;232;p14"/>
          <p:cNvGraphicFramePr/>
          <p:nvPr/>
        </p:nvGraphicFramePr>
        <p:xfrm>
          <a:off x="609600" y="1940312"/>
          <a:ext cx="11582400" cy="4633526"/>
        </p:xfrm>
        <a:graphic>
          <a:graphicData uri="http://schemas.openxmlformats.org/drawingml/2006/chart">
            <c:chart r:id="rId3"/>
          </a:graphicData>
        </a:graphic>
      </p:graphicFrame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5"/>
          <p:cNvSpPr txBox="1"/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alibri"/>
              <a:buNone/>
            </a:pPr>
            <a:r>
              <a:rPr lang="hu-HU"/>
              <a:t>2025. év ránk váró feladatai</a:t>
            </a:r>
            <a:endParaRPr/>
          </a:p>
        </p:txBody>
      </p:sp>
      <p:sp>
        <p:nvSpPr>
          <p:cNvPr id="238" name="Google Shape;238;p15"/>
          <p:cNvSpPr txBox="1"/>
          <p:nvPr/>
        </p:nvSpPr>
        <p:spPr>
          <a:xfrm>
            <a:off x="609600" y="2783588"/>
            <a:ext cx="9147717" cy="37292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984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Noto Sans Symbols"/>
              <a:buChar char="⮚"/>
            </a:pPr>
            <a:r>
              <a:rPr lang="hu-HU"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MAHOP Plusz beruházási támogatások elindítása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98450" marR="0" rtl="0" algn="l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Noto Sans Symbols"/>
              <a:buChar char="⮚"/>
            </a:pPr>
            <a:r>
              <a:rPr lang="hu-HU"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Szaklapok fenntartása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98450" marR="0" rtl="0" algn="l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Noto Sans Symbols"/>
              <a:buChar char="⮚"/>
            </a:pPr>
            <a:r>
              <a:rPr lang="hu-HU"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49. MA-HAL Országos Halfőző Verseny megszervezése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98450" marR="0" rtl="0" algn="l">
              <a:lnSpc>
                <a:spcPct val="100000"/>
              </a:lnSpc>
              <a:spcBef>
                <a:spcPts val="1015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Noto Sans Symbols"/>
              <a:buChar char="⮚"/>
            </a:pPr>
            <a:r>
              <a:rPr lang="hu-HU"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Viziállat-egészségőri továbbképzés megszervezése </a:t>
            </a:r>
            <a:endParaRPr/>
          </a:p>
          <a:p>
            <a:pPr indent="-285750" lvl="0" marL="298450" marR="0" rtl="0" algn="l">
              <a:spcBef>
                <a:spcPts val="1015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Noto Sans Symbols"/>
              <a:buChar char="⮚"/>
            </a:pPr>
            <a:r>
              <a:rPr lang="hu-HU"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Halpéntek kampány folytatása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98450" marR="0" rtl="0" algn="l">
              <a:spcBef>
                <a:spcPts val="1015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Noto Sans Symbols"/>
              <a:buChar char="⮚"/>
            </a:pPr>
            <a:r>
              <a:rPr lang="hu-HU"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Halpéntek kampány folytatása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98450" marR="0" rtl="0" algn="l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Noto Sans Symbols"/>
              <a:buChar char="⮚"/>
            </a:pPr>
            <a:r>
              <a:rPr lang="hu-HU"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Halegészségügyi szolgáltatás folytatása</a:t>
            </a:r>
            <a:endParaRPr/>
          </a:p>
          <a:p>
            <a:pPr indent="-285750" lvl="0" marL="298450" marR="0" rtl="0" algn="l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Elismert pontyfajták teljesítményvizsgálati rendszerének üzemeltetése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képen Grafika, clipart, Grafikus tervezés, Betűtípus látható&#10;&#10;Automatikusan generált leírás" id="239" name="Google Shape;23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2391" y="1819275"/>
            <a:ext cx="5269609" cy="38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6"/>
          <p:cNvSpPr txBox="1"/>
          <p:nvPr>
            <p:ph type="title"/>
          </p:nvPr>
        </p:nvSpPr>
        <p:spPr>
          <a:xfrm>
            <a:off x="-1910575" y="3233737"/>
            <a:ext cx="11578681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Calibri"/>
              <a:buNone/>
            </a:pPr>
            <a:r>
              <a:rPr lang="hu-HU" sz="7200"/>
              <a:t>Köszönöm a </a:t>
            </a:r>
            <a:br>
              <a:rPr lang="hu-HU" sz="7200"/>
            </a:br>
            <a:r>
              <a:rPr lang="hu-HU" sz="7200"/>
              <a:t>figyelmet!</a:t>
            </a:r>
            <a:endParaRPr/>
          </a:p>
        </p:txBody>
      </p:sp>
      <p:pic>
        <p:nvPicPr>
          <p:cNvPr descr="A képen Grafika, clipart, Grafikus tervezés, Betűtípus látható&#10;&#10;Automatikusan generált leírás" id="245" name="Google Shape;245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22391" y="1819275"/>
            <a:ext cx="5269609" cy="38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"/>
          <p:cNvSpPr txBox="1"/>
          <p:nvPr/>
        </p:nvSpPr>
        <p:spPr>
          <a:xfrm>
            <a:off x="2238102" y="2498934"/>
            <a:ext cx="7097485" cy="24929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40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Az elmúlt időszak történései, pénzügyi helyzet és a futó pályázatok ismertetése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7985759" y="5080368"/>
            <a:ext cx="2699657" cy="10515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635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rgbClr val="7E7E7E"/>
                </a:solidFill>
                <a:latin typeface="Trebuchet MS"/>
                <a:ea typeface="Trebuchet MS"/>
                <a:cs typeface="Trebuchet MS"/>
                <a:sym typeface="Trebuchet MS"/>
              </a:rPr>
              <a:t>Timmel Ede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5080" rtl="0" algn="r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None/>
            </a:pPr>
            <a:r>
              <a:rPr lang="hu-HU" sz="1800">
                <a:solidFill>
                  <a:srgbClr val="7E7E7E"/>
                </a:solidFill>
                <a:latin typeface="Trebuchet MS"/>
                <a:ea typeface="Trebuchet MS"/>
                <a:cs typeface="Trebuchet MS"/>
                <a:sym typeface="Trebuchet MS"/>
              </a:rPr>
              <a:t>ügyvezető igazgató</a:t>
            </a:r>
            <a:endParaRPr sz="180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képen Grafika, clipart, Grafikus tervezés, Betűtípus látható&#10;&#10;Automatikusan generált leírás" id="124" name="Google Shape;12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3161" y="4515243"/>
            <a:ext cx="2186846" cy="16166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"/>
          <p:cNvSpPr txBox="1"/>
          <p:nvPr>
            <p:ph type="title"/>
          </p:nvPr>
        </p:nvSpPr>
        <p:spPr>
          <a:xfrm>
            <a:off x="0" y="339216"/>
            <a:ext cx="10972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b="1" lang="hu-HU">
                <a:latin typeface="Trebuchet MS"/>
                <a:ea typeface="Trebuchet MS"/>
                <a:cs typeface="Trebuchet MS"/>
                <a:sym typeface="Trebuchet MS"/>
              </a:rPr>
              <a:t>2024. május</a:t>
            </a:r>
            <a:endParaRPr/>
          </a:p>
        </p:txBody>
      </p:sp>
      <p:sp>
        <p:nvSpPr>
          <p:cNvPr id="131" name="Google Shape;131;p3"/>
          <p:cNvSpPr txBox="1"/>
          <p:nvPr/>
        </p:nvSpPr>
        <p:spPr>
          <a:xfrm>
            <a:off x="7650799" y="1541935"/>
            <a:ext cx="3923437" cy="61863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b="1"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MA-HAL közgyűlés (május 5.)</a:t>
            </a:r>
            <a:br>
              <a:rPr b="1"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b="1"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2023. évi beszámoló beküldése a NAV részére</a:t>
            </a:r>
            <a:br>
              <a:rPr b="1"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b="1"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Állattenyésztési napok (Hódmezővásárhely (május 2-4.)</a:t>
            </a:r>
            <a:br>
              <a:rPr b="1"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b="1" i="0"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Támogattuk a "III. Halászléfőző Suli" vizsgájára és a 27 alkalommal megrendezendő "Baja Város Halászléfőző Bajnoka" versenyt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1"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b="1"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b="1"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képen ruházat, személy, kültéri, ember látható&#10;&#10;Automatikusan generált leírás" id="132" name="Google Shape;13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467" y="3865648"/>
            <a:ext cx="4262942" cy="28433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kültéri, szöveg, ég, Vászontető látható&#10;&#10;Automatikusan generált leírás" id="133" name="Google Shape;13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07906" y="582930"/>
            <a:ext cx="3156988" cy="31569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"/>
          <p:cNvSpPr txBox="1"/>
          <p:nvPr>
            <p:ph type="title"/>
          </p:nvPr>
        </p:nvSpPr>
        <p:spPr>
          <a:xfrm>
            <a:off x="174171" y="567071"/>
            <a:ext cx="10972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b="1" lang="hu-HU">
                <a:latin typeface="Trebuchet MS"/>
                <a:ea typeface="Trebuchet MS"/>
                <a:cs typeface="Trebuchet MS"/>
                <a:sym typeface="Trebuchet MS"/>
              </a:rPr>
              <a:t>2024. július</a:t>
            </a:r>
            <a:endParaRPr/>
          </a:p>
        </p:txBody>
      </p:sp>
      <p:sp>
        <p:nvSpPr>
          <p:cNvPr id="140" name="Google Shape;140;p4"/>
          <p:cNvSpPr txBox="1"/>
          <p:nvPr/>
        </p:nvSpPr>
        <p:spPr>
          <a:xfrm>
            <a:off x="6096000" y="985479"/>
            <a:ext cx="4762565" cy="28315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b="1"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MA-HAL 48. Országos Halfőző Verseny szervezése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b="1"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HalPéntek kampány számos országos gasztronómiai rendezvényen – (I. Váci Halfőző fesztivál)</a:t>
            </a:r>
            <a:br>
              <a:rPr b="1"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b="1"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KÁN – sajtótájékoztató 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3448" y="3635717"/>
            <a:ext cx="4697446" cy="310451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személy, ruházat, mosoly, asztal látható&#10;&#10;Automatikusan generált leírás" id="142" name="Google Shape;14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9499" y="1411873"/>
            <a:ext cx="3973158" cy="297986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ruházat, személy, kültéri, fű látható&#10;&#10;Automatikusan generált leírás" id="143" name="Google Shape;14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16565" y="3635717"/>
            <a:ext cx="4318000" cy="3104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"/>
          <p:cNvSpPr txBox="1"/>
          <p:nvPr>
            <p:ph type="title"/>
          </p:nvPr>
        </p:nvSpPr>
        <p:spPr>
          <a:xfrm>
            <a:off x="278675" y="425557"/>
            <a:ext cx="10972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b="1" lang="hu-HU">
                <a:latin typeface="Trebuchet MS"/>
                <a:ea typeface="Trebuchet MS"/>
                <a:cs typeface="Trebuchet MS"/>
                <a:sym typeface="Trebuchet MS"/>
              </a:rPr>
              <a:t>2024. június</a:t>
            </a:r>
            <a:endParaRPr/>
          </a:p>
        </p:txBody>
      </p:sp>
      <p:sp>
        <p:nvSpPr>
          <p:cNvPr id="150" name="Google Shape;150;p5"/>
          <p:cNvSpPr txBox="1"/>
          <p:nvPr/>
        </p:nvSpPr>
        <p:spPr>
          <a:xfrm>
            <a:off x="-557347" y="4903978"/>
            <a:ext cx="917883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KÁN – sajtótájékoztató (MA-HAL Halfőző verseny beharangozója)</a:t>
            </a:r>
            <a:endParaRPr/>
          </a:p>
        </p:txBody>
      </p:sp>
      <p:sp>
        <p:nvSpPr>
          <p:cNvPr id="151" name="Google Shape;151;p5"/>
          <p:cNvSpPr txBox="1"/>
          <p:nvPr/>
        </p:nvSpPr>
        <p:spPr>
          <a:xfrm>
            <a:off x="5974080" y="1100471"/>
            <a:ext cx="5939245" cy="59400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i="0"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Halászati főigazgatók informális ülése, Balatonfüred, 2024 július 8 – 10. </a:t>
            </a:r>
            <a:r>
              <a:rPr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Támogattuk az Agrárminisztériumot a </a:t>
            </a:r>
            <a:r>
              <a:rPr i="0"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Halászati Főigazgatók Informális ülésének programalkotásában (Gasztro</a:t>
            </a:r>
            <a:r>
              <a:rPr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nómiai bemutató szervezése</a:t>
            </a:r>
            <a:endParaRPr/>
          </a:p>
          <a:p>
            <a:pPr indent="-215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Aktív szerepet vállaltunk a</a:t>
            </a:r>
            <a:r>
              <a:rPr lang="hu-HU" sz="2000">
                <a:solidFill>
                  <a:srgbClr val="091E4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i="0" lang="hu-HU" sz="2000">
                <a:solidFill>
                  <a:srgbClr val="091E42"/>
                </a:solidFill>
                <a:latin typeface="Calibri"/>
                <a:ea typeface="Calibri"/>
                <a:cs typeface="Calibri"/>
                <a:sym typeface="Calibri"/>
              </a:rPr>
              <a:t>MAHOP Plusz-2.3.1-2024 kódszámú felhívás társadalmasítása során</a:t>
            </a:r>
            <a:endParaRPr/>
          </a:p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br>
              <a:rPr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MOHOSZ – KIRE pályázat benyújtása (1.000.000 Ft)</a:t>
            </a:r>
            <a:endParaRPr/>
          </a:p>
          <a:p>
            <a:pPr indent="-215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hu-HU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MAHOP Plusz monitoring bizottság ülésén döntés született a </a:t>
            </a:r>
            <a:r>
              <a:rPr i="0" lang="hu-HU" sz="2000">
                <a:solidFill>
                  <a:srgbClr val="091E42"/>
                </a:solidFill>
                <a:latin typeface="Calibri"/>
                <a:ea typeface="Calibri"/>
                <a:cs typeface="Calibri"/>
                <a:sym typeface="Calibri"/>
              </a:rPr>
              <a:t>Halastavak természetiérték-fenntartó szerepének támogatása című (MAHOP Plusz-2.3.1-2024 kódszámú) felhívás részleteiről. Plusz pontban részesülnek a MA-HAL tagok.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5900" lvl="0" marL="342900" marR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r>
              <a:t/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képen személy, ruházat, ember, csoport látható&#10;&#10;Automatikusan generált leírás" id="152" name="Google Shape;15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500" y="3327421"/>
            <a:ext cx="5021580" cy="33477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ruházat, fedett pályás, személy, ember látható" id="153" name="Google Shape;153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8675" y="1338426"/>
            <a:ext cx="4078539" cy="2718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6"/>
          <p:cNvSpPr txBox="1"/>
          <p:nvPr>
            <p:ph type="title"/>
          </p:nvPr>
        </p:nvSpPr>
        <p:spPr>
          <a:xfrm>
            <a:off x="148046" y="415597"/>
            <a:ext cx="10972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b="1" lang="hu-HU">
                <a:latin typeface="Trebuchet MS"/>
                <a:ea typeface="Trebuchet MS"/>
                <a:cs typeface="Trebuchet MS"/>
                <a:sym typeface="Trebuchet MS"/>
              </a:rPr>
              <a:t>2024. szeptember</a:t>
            </a:r>
            <a:endParaRPr/>
          </a:p>
        </p:txBody>
      </p:sp>
      <p:sp>
        <p:nvSpPr>
          <p:cNvPr id="160" name="Google Shape;160;p6"/>
          <p:cNvSpPr txBox="1"/>
          <p:nvPr/>
        </p:nvSpPr>
        <p:spPr>
          <a:xfrm>
            <a:off x="2447110" y="4869144"/>
            <a:ext cx="917883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KÁN – sajtótájékoztató (MA-HAL Halfőző verseny beharangozója)</a:t>
            </a:r>
            <a:endParaRPr/>
          </a:p>
        </p:txBody>
      </p:sp>
      <p:sp>
        <p:nvSpPr>
          <p:cNvPr id="161" name="Google Shape;161;p6"/>
          <p:cNvSpPr txBox="1"/>
          <p:nvPr>
            <p:ph idx="1" type="body"/>
          </p:nvPr>
        </p:nvSpPr>
        <p:spPr>
          <a:xfrm>
            <a:off x="7036527" y="1633871"/>
            <a:ext cx="4833257" cy="4325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-256032" lvl="0" marL="365760" rtl="0" algn="l"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2000">
                <a:solidFill>
                  <a:schemeClr val="dk1"/>
                </a:solidFill>
              </a:rPr>
              <a:t>MOHOSZ-MA-HAL őszi ármegállapodás – III. nyaras ponty telepítésének támogatása</a:t>
            </a:r>
            <a:br>
              <a:rPr lang="hu-HU" sz="2000">
                <a:solidFill>
                  <a:schemeClr val="dk1"/>
                </a:solidFill>
              </a:rPr>
            </a:br>
            <a:endParaRPr sz="2000">
              <a:solidFill>
                <a:schemeClr val="dk1"/>
              </a:solidFill>
            </a:endParaRPr>
          </a:p>
          <a:p>
            <a:pPr indent="-256032" lvl="0" marL="365760" rtl="0" algn="l">
              <a:spcBef>
                <a:spcPts val="30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2000">
                <a:solidFill>
                  <a:schemeClr val="dk1"/>
                </a:solidFill>
              </a:rPr>
              <a:t>Kárókatona gyérítés – MOHOSZ lőszer támogatás</a:t>
            </a:r>
            <a:br>
              <a:rPr lang="hu-HU" sz="2000">
                <a:solidFill>
                  <a:schemeClr val="dk1"/>
                </a:solidFill>
              </a:rPr>
            </a:br>
            <a:endParaRPr sz="2000">
              <a:solidFill>
                <a:schemeClr val="dk1"/>
              </a:solidFill>
            </a:endParaRPr>
          </a:p>
          <a:p>
            <a:pPr indent="-256032" lvl="0" marL="365760" rtl="0" algn="l">
              <a:spcBef>
                <a:spcPts val="30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2000">
                <a:solidFill>
                  <a:schemeClr val="dk1"/>
                </a:solidFill>
              </a:rPr>
              <a:t>A rendkívül súlyos aszályhelyzetre tekintettel, </a:t>
            </a:r>
            <a:r>
              <a:rPr b="0" i="0" lang="hu-HU" sz="2000">
                <a:solidFill>
                  <a:schemeClr val="dk1"/>
                </a:solidFill>
              </a:rPr>
              <a:t>országos tógazdasági vízhiány felmérést készítettünk a tagság körében</a:t>
            </a:r>
            <a:br>
              <a:rPr b="0" i="0" lang="hu-HU" sz="2000">
                <a:solidFill>
                  <a:schemeClr val="dk1"/>
                </a:solidFill>
              </a:rPr>
            </a:br>
            <a:endParaRPr b="0" i="0" sz="2000">
              <a:solidFill>
                <a:schemeClr val="dk1"/>
              </a:solidFill>
            </a:endParaRPr>
          </a:p>
          <a:p>
            <a:pPr indent="-256032" lvl="0" marL="365760" rtl="0" algn="l">
              <a:spcBef>
                <a:spcPts val="30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b="0" i="0" lang="hu-HU" sz="2000">
                <a:solidFill>
                  <a:schemeClr val="dk1"/>
                </a:solidFill>
              </a:rPr>
              <a:t>Gázágyú használati szokások felmérése a tagság körében</a:t>
            </a:r>
            <a:br>
              <a:rPr b="0" i="0" lang="hu-HU" sz="2000">
                <a:solidFill>
                  <a:schemeClr val="dk1"/>
                </a:solidFill>
              </a:rPr>
            </a:br>
            <a:endParaRPr sz="2000">
              <a:solidFill>
                <a:schemeClr val="dk1"/>
              </a:solidFill>
            </a:endParaRPr>
          </a:p>
          <a:p>
            <a:pPr indent="-256032" lvl="0" marL="365760" rtl="0" algn="l">
              <a:spcBef>
                <a:spcPts val="30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2000">
                <a:solidFill>
                  <a:schemeClr val="dk1"/>
                </a:solidFill>
              </a:rPr>
              <a:t>VII. Halászati Kerekasztal - </a:t>
            </a:r>
            <a:r>
              <a:rPr i="0" lang="hu-HU" sz="2000">
                <a:solidFill>
                  <a:schemeClr val="dk1"/>
                </a:solidFill>
              </a:rPr>
              <a:t>Az amur szerepe és megítélése a hazai halgazdálkodásban 2024.09.26</a:t>
            </a:r>
            <a:r>
              <a:rPr lang="hu-HU" sz="2000">
                <a:solidFill>
                  <a:schemeClr val="dk1"/>
                </a:solidFill>
              </a:rPr>
              <a:t>)</a:t>
            </a:r>
            <a:br>
              <a:rPr lang="hu-HU" sz="2000">
                <a:solidFill>
                  <a:schemeClr val="dk1"/>
                </a:solidFill>
              </a:rPr>
            </a:br>
            <a:endParaRPr sz="2000">
              <a:solidFill>
                <a:schemeClr val="dk1"/>
              </a:solidFill>
            </a:endParaRPr>
          </a:p>
          <a:p>
            <a:pPr indent="-256032" lvl="0" marL="365760" rtl="0" algn="l">
              <a:spcBef>
                <a:spcPts val="30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2000">
                <a:solidFill>
                  <a:schemeClr val="dk1"/>
                </a:solidFill>
              </a:rPr>
              <a:t>Őszi Halpéntek marketing összeállítása</a:t>
            </a:r>
            <a:endParaRPr/>
          </a:p>
          <a:p>
            <a:pPr indent="-104901" lvl="0" marL="365760" rtl="0" algn="l">
              <a:spcBef>
                <a:spcPts val="300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descr="A képen fű, kültéri, henger, teleszkóp látható&#10;&#10;Automatikusan generált leírás" id="162" name="Google Shape;16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65339" y="4487817"/>
            <a:ext cx="3571188" cy="226018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bútorok, ruházat, szék, fedett pályás látható&#10;&#10;Automatikusan generált leírás" id="163" name="Google Shape;16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91709" y="1262743"/>
            <a:ext cx="3944818" cy="2633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52" y="1898468"/>
            <a:ext cx="3525459" cy="36967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"/>
          <p:cNvSpPr txBox="1"/>
          <p:nvPr>
            <p:ph type="title"/>
          </p:nvPr>
        </p:nvSpPr>
        <p:spPr>
          <a:xfrm>
            <a:off x="718185" y="454216"/>
            <a:ext cx="10972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libri"/>
              <a:buNone/>
            </a:pPr>
            <a:r>
              <a:rPr lang="hu-HU"/>
              <a:t>48. Országos Halfőző Verseny és gyerek horgászverseny (Kaposvár-KÁN egyetemi napok)</a:t>
            </a:r>
            <a:endParaRPr/>
          </a:p>
        </p:txBody>
      </p:sp>
      <p:sp>
        <p:nvSpPr>
          <p:cNvPr id="171" name="Google Shape;171;p7"/>
          <p:cNvSpPr txBox="1"/>
          <p:nvPr>
            <p:ph idx="1" type="body"/>
          </p:nvPr>
        </p:nvSpPr>
        <p:spPr>
          <a:xfrm>
            <a:off x="6770370" y="1521016"/>
            <a:ext cx="6354618" cy="22775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56032" lvl="0" marL="365760" rtl="0" algn="l"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hu-HU" sz="2000">
                <a:solidFill>
                  <a:schemeClr val="dk1"/>
                </a:solidFill>
              </a:rPr>
              <a:t>40 csapat</a:t>
            </a:r>
            <a:br>
              <a:rPr lang="hu-HU" sz="2000">
                <a:solidFill>
                  <a:schemeClr val="dk1"/>
                </a:solidFill>
              </a:rPr>
            </a:br>
            <a:endParaRPr sz="2000">
              <a:solidFill>
                <a:schemeClr val="dk1"/>
              </a:solidFill>
            </a:endParaRPr>
          </a:p>
          <a:p>
            <a:pPr indent="-256032" lvl="0" marL="365760" rtl="0" algn="l"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hu-HU" sz="2000">
                <a:solidFill>
                  <a:schemeClr val="dk1"/>
                </a:solidFill>
              </a:rPr>
              <a:t>3 halétel kategória</a:t>
            </a:r>
            <a:br>
              <a:rPr lang="hu-HU" sz="2000">
                <a:solidFill>
                  <a:schemeClr val="dk1"/>
                </a:solidFill>
              </a:rPr>
            </a:br>
            <a:endParaRPr sz="2000">
              <a:solidFill>
                <a:schemeClr val="dk1"/>
              </a:solidFill>
            </a:endParaRPr>
          </a:p>
          <a:p>
            <a:pPr indent="-256032" lvl="0" marL="365760" rtl="0" algn="l">
              <a:spcBef>
                <a:spcPts val="30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hu-HU" sz="2000">
                <a:solidFill>
                  <a:schemeClr val="dk1"/>
                </a:solidFill>
              </a:rPr>
              <a:t>Kísérő programok (gyerek foglalkozás, bemutató, kostoltatás)</a:t>
            </a:r>
            <a:br>
              <a:rPr lang="hu-HU" sz="2000"/>
            </a:br>
            <a:endParaRPr sz="2000"/>
          </a:p>
          <a:p>
            <a:pPr indent="-78232" lvl="0" marL="365760" rtl="0" algn="l">
              <a:spcBef>
                <a:spcPts val="30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72" name="Google Shape;17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68133" y="3798587"/>
            <a:ext cx="4322852" cy="2881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39028" y="2659800"/>
            <a:ext cx="5615975" cy="37439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"/>
          <p:cNvSpPr txBox="1"/>
          <p:nvPr>
            <p:ph type="title"/>
          </p:nvPr>
        </p:nvSpPr>
        <p:spPr>
          <a:xfrm>
            <a:off x="148046" y="415597"/>
            <a:ext cx="10972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b="1" lang="hu-HU">
                <a:latin typeface="Trebuchet MS"/>
                <a:ea typeface="Trebuchet MS"/>
                <a:cs typeface="Trebuchet MS"/>
                <a:sym typeface="Trebuchet MS"/>
              </a:rPr>
              <a:t>2024. október</a:t>
            </a:r>
            <a:endParaRPr/>
          </a:p>
        </p:txBody>
      </p:sp>
      <p:sp>
        <p:nvSpPr>
          <p:cNvPr id="180" name="Google Shape;180;p8"/>
          <p:cNvSpPr txBox="1"/>
          <p:nvPr/>
        </p:nvSpPr>
        <p:spPr>
          <a:xfrm>
            <a:off x="2447110" y="4869144"/>
            <a:ext cx="917883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KÁN – sajtótájékoztató (MA-HAL Halfőző verseny beharangozója)</a:t>
            </a:r>
            <a:endParaRPr/>
          </a:p>
        </p:txBody>
      </p:sp>
      <p:sp>
        <p:nvSpPr>
          <p:cNvPr id="181" name="Google Shape;181;p8"/>
          <p:cNvSpPr txBox="1"/>
          <p:nvPr>
            <p:ph idx="1" type="body"/>
          </p:nvPr>
        </p:nvSpPr>
        <p:spPr>
          <a:xfrm>
            <a:off x="7106194" y="1566377"/>
            <a:ext cx="4833257" cy="4325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42418" lvl="0" marL="4241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hu-HU" sz="2000">
                <a:solidFill>
                  <a:srgbClr val="404040"/>
                </a:solidFill>
                <a:latin typeface="Carlito"/>
                <a:ea typeface="Carlito"/>
                <a:cs typeface="Carlito"/>
                <a:sym typeface="Carlito"/>
              </a:rPr>
              <a:t>Pro Aquacultura Hungariae miniszteri kitüntetések: 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SzPts val="2000"/>
              <a:buFont typeface="Carlito"/>
              <a:buChar char="-"/>
            </a:pPr>
            <a:r>
              <a:rPr lang="hu-HU" sz="2000">
                <a:solidFill>
                  <a:srgbClr val="404040"/>
                </a:solidFill>
                <a:latin typeface="Carlito"/>
                <a:ea typeface="Carlito"/>
                <a:cs typeface="Carlito"/>
                <a:sym typeface="Carlito"/>
              </a:rPr>
              <a:t>Borbély Gyula</a:t>
            </a:r>
            <a:endParaRPr/>
          </a:p>
          <a:p>
            <a:pPr indent="-342900" lvl="0" marL="342900" rtl="0" algn="l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SzPts val="2000"/>
              <a:buFont typeface="Carlito"/>
              <a:buChar char="-"/>
            </a:pPr>
            <a:r>
              <a:rPr lang="hu-HU" sz="2000">
                <a:solidFill>
                  <a:srgbClr val="404040"/>
                </a:solidFill>
                <a:latin typeface="Carlito"/>
                <a:ea typeface="Carlito"/>
                <a:cs typeface="Carlito"/>
                <a:sym typeface="Carlito"/>
              </a:rPr>
              <a:t>Radics Ferenc</a:t>
            </a:r>
            <a:endParaRPr/>
          </a:p>
          <a:p>
            <a:pPr indent="-42418" lvl="0" marL="42418" rtl="0" algn="l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hu-HU" sz="2000">
                <a:solidFill>
                  <a:srgbClr val="404040"/>
                </a:solidFill>
                <a:latin typeface="Carlito"/>
                <a:ea typeface="Carlito"/>
                <a:cs typeface="Carlito"/>
                <a:sym typeface="Carlito"/>
              </a:rPr>
              <a:t>Tagsági igazolások kiállítása a MA-HAL tagság részére a „Halastavak természetiérték-fenntartó szerepének támogatása” című (MAHOP Plusz-2.3.1-2024 kódszámú) felhívás</a:t>
            </a:r>
            <a:endParaRPr/>
          </a:p>
          <a:p>
            <a:pPr indent="-42418" lvl="0" marL="42418" rtl="0" algn="l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hu-HU" sz="2000">
                <a:solidFill>
                  <a:srgbClr val="404040"/>
                </a:solidFill>
              </a:rPr>
              <a:t>Szakmaközi szervezet helyszíni ellenőrzése (AM</a:t>
            </a:r>
            <a:br>
              <a:rPr lang="hu-HU" sz="2000">
                <a:solidFill>
                  <a:srgbClr val="404040"/>
                </a:solidFill>
                <a:latin typeface="Carlito"/>
                <a:ea typeface="Carlito"/>
                <a:cs typeface="Carlito"/>
                <a:sym typeface="Carlito"/>
              </a:rPr>
            </a:br>
            <a:endParaRPr sz="2000">
              <a:solidFill>
                <a:srgbClr val="404040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indent="-42418" lvl="0" marL="42418" rtl="0" algn="l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SzPts val="2000"/>
              <a:buFont typeface="Noto Sans Symbols"/>
              <a:buChar char="⮚"/>
            </a:pPr>
            <a:r>
              <a:rPr lang="hu-HU" sz="2000">
                <a:solidFill>
                  <a:srgbClr val="404040"/>
                </a:solidFill>
              </a:rPr>
              <a:t>PTKF rendkívüli pályázat beadása „Fehér könyv 2023 év.” elkészítése céljából</a:t>
            </a:r>
            <a:endParaRPr/>
          </a:p>
        </p:txBody>
      </p:sp>
      <p:pic>
        <p:nvPicPr>
          <p:cNvPr descr="A képen személy, ruházat, zászló, nyakkendő látható&#10;&#10;Automatikusan generált leírás" id="182" name="Google Shape;18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046" y="3931918"/>
            <a:ext cx="4127863" cy="275190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ruházat, személy, nyakkendő, Emberi arc látható&#10;&#10;Automatikusan generált leírás" id="183" name="Google Shape;18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99361" y="1180009"/>
            <a:ext cx="4127864" cy="2751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"/>
          <p:cNvSpPr txBox="1"/>
          <p:nvPr>
            <p:ph type="title"/>
          </p:nvPr>
        </p:nvSpPr>
        <p:spPr>
          <a:xfrm>
            <a:off x="148046" y="415597"/>
            <a:ext cx="109728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Trebuchet MS"/>
              <a:buNone/>
            </a:pPr>
            <a:r>
              <a:rPr b="1" lang="hu-HU">
                <a:latin typeface="Trebuchet MS"/>
                <a:ea typeface="Trebuchet MS"/>
                <a:cs typeface="Trebuchet MS"/>
                <a:sym typeface="Trebuchet MS"/>
              </a:rPr>
              <a:t>2024. november</a:t>
            </a:r>
            <a:endParaRPr/>
          </a:p>
        </p:txBody>
      </p:sp>
      <p:sp>
        <p:nvSpPr>
          <p:cNvPr id="190" name="Google Shape;190;p9"/>
          <p:cNvSpPr txBox="1"/>
          <p:nvPr/>
        </p:nvSpPr>
        <p:spPr>
          <a:xfrm>
            <a:off x="2447110" y="4869144"/>
            <a:ext cx="9178834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2400">
                <a:solidFill>
                  <a:schemeClr val="lt1"/>
                </a:solidFill>
                <a:latin typeface="Carlito"/>
                <a:ea typeface="Carlito"/>
                <a:cs typeface="Carlito"/>
                <a:sym typeface="Carlito"/>
              </a:rPr>
              <a:t>KÁN – sajtótájékoztató (MA-HAL Halfőző verseny beharangozója)</a:t>
            </a:r>
            <a:endParaRPr/>
          </a:p>
        </p:txBody>
      </p:sp>
      <p:sp>
        <p:nvSpPr>
          <p:cNvPr id="191" name="Google Shape;191;p9"/>
          <p:cNvSpPr txBox="1"/>
          <p:nvPr>
            <p:ph idx="1" type="body"/>
          </p:nvPr>
        </p:nvSpPr>
        <p:spPr>
          <a:xfrm>
            <a:off x="7197903" y="1873498"/>
            <a:ext cx="4833257" cy="4325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10000"/>
          </a:bodyPr>
          <a:lstStyle/>
          <a:p>
            <a:pPr indent="-42418" lvl="0" marL="4241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2000">
                <a:solidFill>
                  <a:srgbClr val="404040"/>
                </a:solidFill>
              </a:rPr>
              <a:t>Több egyeztetés a MAHOP Plusz IH-val a futó pályázatokkal kapcsolatban</a:t>
            </a:r>
            <a:br>
              <a:rPr lang="hu-HU" sz="2000">
                <a:solidFill>
                  <a:srgbClr val="404040"/>
                </a:solidFill>
              </a:rPr>
            </a:br>
            <a:endParaRPr sz="2000">
              <a:solidFill>
                <a:srgbClr val="404040"/>
              </a:solidFill>
            </a:endParaRPr>
          </a:p>
          <a:p>
            <a:pPr indent="-42418" lvl="0" marL="42418" rtl="0" algn="l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2000">
                <a:solidFill>
                  <a:srgbClr val="404040"/>
                </a:solidFill>
              </a:rPr>
              <a:t>Éves jelentés – fehér könyv készítése</a:t>
            </a:r>
            <a:br>
              <a:rPr lang="hu-HU" sz="2000">
                <a:solidFill>
                  <a:srgbClr val="404040"/>
                </a:solidFill>
              </a:rPr>
            </a:br>
            <a:endParaRPr sz="2000">
              <a:solidFill>
                <a:srgbClr val="404040"/>
              </a:solidFill>
            </a:endParaRPr>
          </a:p>
          <a:p>
            <a:pPr indent="-42418" lvl="0" marL="42418" rtl="0" algn="l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2000">
                <a:solidFill>
                  <a:srgbClr val="404040"/>
                </a:solidFill>
              </a:rPr>
              <a:t>cikkek, nyilatkozatok: MA-HAL médiavisszhang</a:t>
            </a:r>
            <a:endParaRPr/>
          </a:p>
          <a:p>
            <a:pPr indent="-42418" lvl="0" marL="42418" rtl="0" algn="l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2000">
                <a:solidFill>
                  <a:srgbClr val="404040"/>
                </a:solidFill>
                <a:latin typeface="Carlito"/>
                <a:ea typeface="Carlito"/>
                <a:cs typeface="Carlito"/>
                <a:sym typeface="Carlito"/>
              </a:rPr>
              <a:t>11.12. Balaton – MOHOSZ – MA-HAL: Siófok: őszi haltelepítések</a:t>
            </a:r>
            <a:br>
              <a:rPr lang="hu-HU" sz="2000">
                <a:solidFill>
                  <a:srgbClr val="404040"/>
                </a:solidFill>
                <a:latin typeface="Carlito"/>
                <a:ea typeface="Carlito"/>
                <a:cs typeface="Carlito"/>
                <a:sym typeface="Carlito"/>
              </a:rPr>
            </a:br>
            <a:endParaRPr sz="2000">
              <a:solidFill>
                <a:srgbClr val="404040"/>
              </a:solidFill>
            </a:endParaRPr>
          </a:p>
          <a:p>
            <a:pPr indent="-42418" lvl="0" marL="42418" rtl="0" algn="l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2000">
                <a:solidFill>
                  <a:srgbClr val="404040"/>
                </a:solidFill>
              </a:rPr>
              <a:t>Közgyűlés szervezése</a:t>
            </a:r>
            <a:br>
              <a:rPr lang="hu-HU" sz="2000">
                <a:solidFill>
                  <a:srgbClr val="404040"/>
                </a:solidFill>
              </a:rPr>
            </a:br>
            <a:endParaRPr sz="2000">
              <a:solidFill>
                <a:srgbClr val="404040"/>
              </a:solidFill>
            </a:endParaRPr>
          </a:p>
          <a:p>
            <a:pPr indent="-42418" lvl="0" marL="42418" rtl="0" algn="l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SzPct val="100000"/>
              <a:buFont typeface="Noto Sans Symbols"/>
              <a:buChar char="⮚"/>
            </a:pPr>
            <a:r>
              <a:rPr lang="hu-HU" sz="2000">
                <a:solidFill>
                  <a:srgbClr val="404040"/>
                </a:solidFill>
              </a:rPr>
              <a:t>Halászati adatgyűjtés a MA-HAL tagság körében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SzPct val="100000"/>
              <a:buNone/>
            </a:pPr>
            <a:br>
              <a:rPr lang="hu-HU" sz="2000">
                <a:solidFill>
                  <a:srgbClr val="404040"/>
                </a:solidFill>
                <a:latin typeface="Carlito"/>
                <a:ea typeface="Carlito"/>
                <a:cs typeface="Carlito"/>
                <a:sym typeface="Carlito"/>
              </a:rPr>
            </a:br>
            <a:endParaRPr sz="2000">
              <a:solidFill>
                <a:srgbClr val="404040"/>
              </a:solidFill>
              <a:latin typeface="Carlito"/>
              <a:ea typeface="Carlito"/>
              <a:cs typeface="Carlito"/>
              <a:sym typeface="Carlito"/>
            </a:endParaRPr>
          </a:p>
          <a:p>
            <a:pPr indent="0" lvl="0" marL="0" rtl="0" algn="l">
              <a:lnSpc>
                <a:spcPct val="100000"/>
              </a:lnSpc>
              <a:spcBef>
                <a:spcPts val="994"/>
              </a:spcBef>
              <a:spcAft>
                <a:spcPts val="0"/>
              </a:spcAft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192" name="Google Shape;192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54702" y="650103"/>
            <a:ext cx="2398162" cy="3385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ruházat, ember, személy, nő látható&#10;&#10;Automatikusan generált leírás" id="193" name="Google Shape;193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8046" y="1436111"/>
            <a:ext cx="3901440" cy="25999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kültéri, jármű, víz, épület látható&#10;&#10;Automatikusan generált leírás" id="194" name="Google Shape;194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265109" y="4108797"/>
            <a:ext cx="4125416" cy="2749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-téma">
  <a:themeElements>
    <a:clrScheme name="Green Yellow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ktatási bemutató">
  <a:themeElements>
    <a:clrScheme name="Green Yellow">
      <a:dk1>
        <a:srgbClr val="000000"/>
      </a:dk1>
      <a:lt1>
        <a:srgbClr val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2023-12-12T07:37:59Z</dcterms:created>
  <dc:creator>Ede Timmel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