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FBE9-8700-C5C0-C599-4607CBBF2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FC3C0-1C88-18F8-3FF4-D700CD2E0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8DBA-300D-005B-183F-122F9B37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89604-B556-45A9-ADA6-19619613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B82E3-F77A-82B7-49D4-41075306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28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265B-95C4-8903-C38F-22C5DB51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1AC74-4EF2-C823-7C51-DFE7A3057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E51A3-6060-B31B-079B-3AB35D3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CE35B-9A6A-020A-2616-17E762B6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5FCF7-CE94-7B49-3EB6-97A16807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552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2D3DF-8884-2997-4102-902FBB933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49618-DB9A-F754-B7D9-3442F1A71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C47A-2DDA-3818-9DAF-D3466667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70485-61D5-CD51-E721-A070BCEA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45C-3E69-B4EF-4E26-F3CA48D4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95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2E27-CFF1-861C-C79A-A7295628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D436-3FAD-9D00-78A4-7A3524A60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BEF3B-4738-D128-7F10-CA514E36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BC408-72E6-94EC-5903-F8F6C9F1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49DF2-749D-8825-AFCB-80D9B4AB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4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227F-9EC0-E34D-4739-54B3496A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6F440-46DF-4B65-7B06-3E14AB538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7F73-D990-3A7A-4295-0670C100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B373-EBE0-B20B-CBB6-BA83A34E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155A-156C-3D31-57C5-456AC6B9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17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141A-6E3A-0540-19D7-4D833F68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CA9C-B623-F33D-1DED-56B0D7030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33BDA-4208-F9C5-B615-852D0A6D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77A0F-E105-FB0F-FDF6-B32B8AB6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4E0E7-65F7-1ADD-DC0E-D53C0B59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E7694-7274-7218-E8D4-89585A6E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2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F7BF-A56A-3535-48E1-77114BDC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D3A22-D750-C45D-A7E1-112785D92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36BDD-8E4E-7891-2440-3DB7A4221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CF990-FCE4-1AEF-3144-72A128145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6FC88-D017-F1CE-592C-9D187F89A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25726-12ED-9D36-3AB9-3B6EED8C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0369F-36BF-88CC-C62E-BEE3A768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FA3CA-E917-2DE0-EAC2-294B94E4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42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F1CF-29A6-4550-3C59-D6F0EB16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B322A-15DD-5423-84FD-1EF6BB18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7D4EA-5128-DF93-654B-9C34B503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47C3A-39E4-04A7-FA40-9E32E980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1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9B7CE-FCC1-6E73-BDE3-9CDEB135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F5F40-DDC6-4925-8300-43DED4B3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E4E2F-79C5-9CD9-7EAA-F5461F15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44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A86D-5D58-9887-CB14-10D61B66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E0E4-493F-A41B-76D6-60EE3E29C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D0EF1-A101-3CF3-5FDB-EFBB432CE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1DF24-07DC-30F3-434C-9C4447EB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D304-3E38-BF84-CB26-D4BCFBB3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F566F-61ED-0F91-73D6-64F4DC06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65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0717-6D49-C0CA-3801-A2A54F74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9DEC9-789E-2C53-12C3-E3BFF569E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E06CD-17AC-A0CA-3C3F-5152765E5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6F60-0FBB-C7F7-6D94-F431080D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CFD13-F2FB-C749-EEF7-ED0AEB2B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4D558-16C5-03CD-7691-6A0B7094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31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2CF29-0C27-9EEF-E9B0-98C20C34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C3AD9-F5BB-1363-ECB1-EB8DCF7F6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0B36A-70A8-0FCD-98B1-713932A0C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A42F2-E67E-47E6-A659-B8FE29B6B3ED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37A8-B881-A399-E426-1895F657E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E917-2FFB-BC35-50A5-5571F4B8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A6DED1-9AE2-4239-9FD6-53CC2C3BE5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7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799E-F891-EADE-313A-B8E1951DD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MA-HAL </a:t>
            </a:r>
            <a:br>
              <a:rPr lang="en-GB" dirty="0"/>
            </a:br>
            <a:r>
              <a:rPr lang="en-GB" dirty="0" err="1"/>
              <a:t>Külkapcsolati</a:t>
            </a:r>
            <a:r>
              <a:rPr lang="en-GB" dirty="0"/>
              <a:t> </a:t>
            </a:r>
            <a:r>
              <a:rPr lang="en-GB" dirty="0" err="1"/>
              <a:t>Beszámoló</a:t>
            </a:r>
            <a:br>
              <a:rPr lang="en-GB" dirty="0"/>
            </a:br>
            <a:r>
              <a:rPr lang="en-GB" dirty="0"/>
              <a:t>2023-2024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9F10-1232-D2CF-1C00-F053F03E6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9450"/>
            <a:ext cx="9144000" cy="1655762"/>
          </a:xfrm>
        </p:spPr>
        <p:txBody>
          <a:bodyPr/>
          <a:lstStyle/>
          <a:p>
            <a:r>
              <a:rPr lang="en-GB" dirty="0" err="1"/>
              <a:t>Ifj</a:t>
            </a:r>
            <a:r>
              <a:rPr lang="en-GB" dirty="0"/>
              <a:t>. Lévai Ferenc</a:t>
            </a:r>
            <a:endParaRPr lang="hu-HU" dirty="0"/>
          </a:p>
        </p:txBody>
      </p:sp>
      <p:pic>
        <p:nvPicPr>
          <p:cNvPr id="5" name="Picture 4" descr="A logo of a fish&#10;&#10;Description automatically generated">
            <a:extLst>
              <a:ext uri="{FF2B5EF4-FFF2-40B4-BE49-F238E27FC236}">
                <a16:creationId xmlns:a16="http://schemas.microsoft.com/office/drawing/2014/main" id="{273B3993-1F5C-CF30-4BD5-8F5B31566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72" y="129849"/>
            <a:ext cx="2086049" cy="15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F4688-655E-7818-C5E0-28CCF04EE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F8848-4F99-7426-32CC-BAEE4218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64408"/>
            <a:ext cx="4399872" cy="1642533"/>
          </a:xfrm>
        </p:spPr>
        <p:txBody>
          <a:bodyPr anchor="b">
            <a:normAutofit/>
          </a:bodyPr>
          <a:lstStyle/>
          <a:p>
            <a:r>
              <a:rPr lang="en-GB" sz="3400" b="1" dirty="0"/>
              <a:t>FEAP </a:t>
            </a:r>
            <a:r>
              <a:rPr lang="en-GB" sz="3400" b="1" dirty="0" err="1"/>
              <a:t>Közgyűlés</a:t>
            </a:r>
            <a:r>
              <a:rPr lang="en-GB" sz="3400" b="1" dirty="0"/>
              <a:t> 2024</a:t>
            </a:r>
            <a:br>
              <a:rPr lang="en-GB" sz="3400" b="1" dirty="0"/>
            </a:br>
            <a:br>
              <a:rPr lang="en-GB" sz="3400" dirty="0"/>
            </a:br>
            <a:r>
              <a:rPr lang="en-GB" sz="3400" dirty="0" err="1"/>
              <a:t>Lisszabon</a:t>
            </a:r>
            <a:endParaRPr lang="hu-HU" sz="3400" dirty="0"/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7595C-7EEC-9C7D-886B-2B83FA118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41264"/>
            <a:ext cx="4404039" cy="3386399"/>
          </a:xfrm>
        </p:spPr>
        <p:txBody>
          <a:bodyPr>
            <a:normAutofit/>
          </a:bodyPr>
          <a:lstStyle/>
          <a:p>
            <a:r>
              <a:rPr lang="en-GB" sz="2200" dirty="0"/>
              <a:t>A </a:t>
            </a:r>
            <a:r>
              <a:rPr lang="en-GB" sz="2200"/>
              <a:t>jelentést</a:t>
            </a:r>
            <a:r>
              <a:rPr lang="en-GB" sz="2200" dirty="0"/>
              <a:t> a </a:t>
            </a:r>
            <a:r>
              <a:rPr lang="en-GB" sz="2200"/>
              <a:t>tagok</a:t>
            </a:r>
            <a:r>
              <a:rPr lang="en-GB" sz="2200" dirty="0"/>
              <a:t> </a:t>
            </a:r>
            <a:r>
              <a:rPr lang="en-GB" sz="2200"/>
              <a:t>megkapták</a:t>
            </a:r>
            <a:endParaRPr lang="en-GB" sz="2200" dirty="0"/>
          </a:p>
          <a:p>
            <a:r>
              <a:rPr lang="en-GB" sz="2200"/>
              <a:t>Főbb</a:t>
            </a:r>
            <a:r>
              <a:rPr lang="en-GB" sz="2200" dirty="0"/>
              <a:t> </a:t>
            </a:r>
            <a:r>
              <a:rPr lang="en-GB" sz="2200"/>
              <a:t>témák</a:t>
            </a:r>
            <a:r>
              <a:rPr lang="en-GB" sz="2200" dirty="0"/>
              <a:t>:</a:t>
            </a:r>
          </a:p>
          <a:p>
            <a:pPr lvl="1"/>
            <a:r>
              <a:rPr lang="en-GB" sz="2200" dirty="0"/>
              <a:t>NextGen Program</a:t>
            </a:r>
          </a:p>
          <a:p>
            <a:pPr lvl="1"/>
            <a:r>
              <a:rPr lang="en-GB" sz="2200"/>
              <a:t>Állatjólét</a:t>
            </a:r>
            <a:r>
              <a:rPr lang="en-GB" sz="2200" dirty="0"/>
              <a:t> – </a:t>
            </a:r>
            <a:r>
              <a:rPr lang="en-GB" sz="2200"/>
              <a:t>halszállítás</a:t>
            </a:r>
            <a:endParaRPr lang="en-GB" sz="2200" dirty="0"/>
          </a:p>
          <a:p>
            <a:pPr lvl="1"/>
            <a:r>
              <a:rPr lang="en-GB" sz="2200"/>
              <a:t>Klímaváltozás</a:t>
            </a:r>
            <a:endParaRPr lang="en-GB" sz="2200" dirty="0"/>
          </a:p>
          <a:p>
            <a:pPr lvl="1"/>
            <a:r>
              <a:rPr lang="en-GB" sz="2200"/>
              <a:t>Biohal</a:t>
            </a:r>
            <a:endParaRPr lang="en-GB" sz="2200" dirty="0"/>
          </a:p>
          <a:p>
            <a:pPr lvl="1"/>
            <a:r>
              <a:rPr lang="en-GB" sz="2200" dirty="0"/>
              <a:t>FEAP </a:t>
            </a:r>
            <a:r>
              <a:rPr lang="en-GB" sz="2200"/>
              <a:t>Kiadvány</a:t>
            </a:r>
            <a:r>
              <a:rPr lang="en-GB" sz="2200" dirty="0"/>
              <a:t> – </a:t>
            </a:r>
            <a:r>
              <a:rPr lang="en-GB" sz="2200"/>
              <a:t>Inforgrafikák</a:t>
            </a:r>
            <a:endParaRPr lang="en-GB" sz="2200" dirty="0"/>
          </a:p>
          <a:p>
            <a:pPr lvl="1"/>
            <a:r>
              <a:rPr lang="en-GB" sz="2200"/>
              <a:t>Szardínia</a:t>
            </a:r>
            <a:r>
              <a:rPr lang="en-GB" sz="2200" dirty="0"/>
              <a:t> </a:t>
            </a:r>
            <a:r>
              <a:rPr lang="en-GB" sz="2200"/>
              <a:t>sikersztori</a:t>
            </a:r>
            <a:endParaRPr lang="en-GB" sz="2200" dirty="0"/>
          </a:p>
        </p:txBody>
      </p:sp>
      <p:pic>
        <p:nvPicPr>
          <p:cNvPr id="10" name="Picture 9" descr="A chair in a room&#10;&#10;Description automatically generated">
            <a:extLst>
              <a:ext uri="{FF2B5EF4-FFF2-40B4-BE49-F238E27FC236}">
                <a16:creationId xmlns:a16="http://schemas.microsoft.com/office/drawing/2014/main" id="{4C796E4A-95FE-C811-1801-38DB9DFE5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395" y="3215684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</p:spPr>
      </p:pic>
      <p:pic>
        <p:nvPicPr>
          <p:cNvPr id="7" name="Picture 6" descr="A person holding a brochure&#10;&#10;Description automatically generated">
            <a:extLst>
              <a:ext uri="{FF2B5EF4-FFF2-40B4-BE49-F238E27FC236}">
                <a16:creationId xmlns:a16="http://schemas.microsoft.com/office/drawing/2014/main" id="{AD473163-6C0A-5FE0-8D25-B2E4CCB1C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4949" y="453323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16" name="Picture 15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0D764ABF-2A17-4227-31AE-A3E35DED3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0554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  <p:pic>
        <p:nvPicPr>
          <p:cNvPr id="4" name="Picture 3" descr="A logo with text and a plane&#10;&#10;Description automatically generated with medium confidence">
            <a:extLst>
              <a:ext uri="{FF2B5EF4-FFF2-40B4-BE49-F238E27FC236}">
                <a16:creationId xmlns:a16="http://schemas.microsoft.com/office/drawing/2014/main" id="{2128AEA0-30F8-9BB2-F037-1051C172A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635" y="539313"/>
            <a:ext cx="2336551" cy="22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3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8C2B-4DEB-8B48-318C-F443C1E5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Köszönöm</a:t>
            </a:r>
            <a:r>
              <a:rPr lang="en-GB" dirty="0"/>
              <a:t> a </a:t>
            </a:r>
            <a:r>
              <a:rPr lang="en-GB" dirty="0" err="1"/>
              <a:t>figyelmet</a:t>
            </a:r>
            <a:r>
              <a:rPr lang="en-GB" dirty="0"/>
              <a:t>!</a:t>
            </a:r>
            <a:endParaRPr lang="hu-HU" dirty="0"/>
          </a:p>
        </p:txBody>
      </p:sp>
      <p:pic>
        <p:nvPicPr>
          <p:cNvPr id="5" name="Content Placeholder 4" descr="A wooden ornament on a tree&#10;&#10;Description automatically generated">
            <a:extLst>
              <a:ext uri="{FF2B5EF4-FFF2-40B4-BE49-F238E27FC236}">
                <a16:creationId xmlns:a16="http://schemas.microsoft.com/office/drawing/2014/main" id="{D29714F4-1210-4B65-EA0E-30D11C1A0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91" y="1783243"/>
            <a:ext cx="4862014" cy="4862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616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logo for a company&#10;&#10;Description automatically generated">
            <a:extLst>
              <a:ext uri="{FF2B5EF4-FFF2-40B4-BE49-F238E27FC236}">
                <a16:creationId xmlns:a16="http://schemas.microsoft.com/office/drawing/2014/main" id="{53E0CADC-BE45-15A9-EAFF-E700C70D1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333"/>
          <a:stretch/>
        </p:blipFill>
        <p:spPr>
          <a:xfrm>
            <a:off x="5571460" y="91440"/>
            <a:ext cx="2112336" cy="118872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7157B-CF3C-A689-519C-51E7BF0B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/>
              <a:t>Aquaculture Europe 2023</a:t>
            </a:r>
            <a:br>
              <a:rPr lang="en-US" sz="3000" b="1" dirty="0"/>
            </a:br>
            <a:br>
              <a:rPr lang="en-US" sz="3000" dirty="0"/>
            </a:br>
            <a:r>
              <a:rPr lang="en-US" sz="3000" dirty="0"/>
              <a:t>“</a:t>
            </a:r>
            <a:r>
              <a:rPr lang="en-US" sz="3000" dirty="0" err="1"/>
              <a:t>Kiegyensúlyozott</a:t>
            </a:r>
            <a:r>
              <a:rPr lang="en-US" sz="3000" dirty="0"/>
              <a:t> </a:t>
            </a:r>
            <a:r>
              <a:rPr lang="en-US" sz="3000" dirty="0" err="1"/>
              <a:t>diverzitás</a:t>
            </a:r>
            <a:r>
              <a:rPr lang="en-US" sz="3000" dirty="0"/>
              <a:t> </a:t>
            </a:r>
            <a:r>
              <a:rPr lang="en-US" sz="3000" dirty="0" err="1"/>
              <a:t>az</a:t>
            </a:r>
            <a:r>
              <a:rPr lang="en-US" sz="3000" dirty="0"/>
              <a:t> akvakultúra </a:t>
            </a:r>
            <a:r>
              <a:rPr lang="en-US" sz="3000" dirty="0" err="1"/>
              <a:t>fejlesztésben</a:t>
            </a:r>
            <a:r>
              <a:rPr lang="en-US" sz="3000" dirty="0"/>
              <a:t>”</a:t>
            </a:r>
          </a:p>
        </p:txBody>
      </p:sp>
      <p:pic>
        <p:nvPicPr>
          <p:cNvPr id="10" name="Picture 9" descr="A booth with signs and posters&#10;&#10;Description automatically generated with medium confidence">
            <a:extLst>
              <a:ext uri="{FF2B5EF4-FFF2-40B4-BE49-F238E27FC236}">
                <a16:creationId xmlns:a16="http://schemas.microsoft.com/office/drawing/2014/main" id="{047968B1-9B1B-D2AB-093D-701B081C3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231" y="261991"/>
            <a:ext cx="3360391" cy="1890220"/>
          </a:xfrm>
          <a:prstGeom prst="rect">
            <a:avLst/>
          </a:prstGeom>
        </p:spPr>
      </p:pic>
      <p:sp>
        <p:nvSpPr>
          <p:cNvPr id="63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8DF665-264C-6D5F-3E46-F83408F5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spcAft>
                <a:spcPts val="600"/>
              </a:spcAft>
            </a:pPr>
            <a:r>
              <a:rPr lang="en-US" sz="2000" dirty="0" err="1"/>
              <a:t>Európa</a:t>
            </a:r>
            <a:r>
              <a:rPr lang="en-US" sz="2000" dirty="0"/>
              <a:t> </a:t>
            </a:r>
            <a:r>
              <a:rPr lang="en-US" sz="2000" dirty="0" err="1"/>
              <a:t>legnagyobb</a:t>
            </a:r>
            <a:r>
              <a:rPr lang="en-US" sz="2000" dirty="0"/>
              <a:t> akvakultúra </a:t>
            </a:r>
            <a:r>
              <a:rPr lang="en-US" sz="2000" dirty="0" err="1"/>
              <a:t>kiállítása</a:t>
            </a:r>
            <a:r>
              <a:rPr lang="en-US" sz="2000" dirty="0"/>
              <a:t> és </a:t>
            </a:r>
            <a:r>
              <a:rPr lang="en-US" sz="2000" dirty="0" err="1"/>
              <a:t>konferenciája</a:t>
            </a:r>
            <a:endParaRPr lang="en-US" sz="2000" dirty="0"/>
          </a:p>
          <a:p>
            <a:pPr marL="285750">
              <a:spcAft>
                <a:spcPts val="600"/>
              </a:spcAft>
            </a:pPr>
            <a:r>
              <a:rPr lang="en-US" sz="2000" dirty="0"/>
              <a:t>Magyar </a:t>
            </a:r>
            <a:r>
              <a:rPr lang="en-US" sz="2000" dirty="0" err="1"/>
              <a:t>ágazati</a:t>
            </a:r>
            <a:r>
              <a:rPr lang="en-US" sz="2000" dirty="0"/>
              <a:t> stand</a:t>
            </a:r>
          </a:p>
          <a:p>
            <a:pPr marL="285750">
              <a:spcAft>
                <a:spcPts val="600"/>
              </a:spcAft>
            </a:pPr>
            <a:r>
              <a:rPr lang="en-US" sz="2000" dirty="0" err="1"/>
              <a:t>Számos</a:t>
            </a:r>
            <a:r>
              <a:rPr lang="en-US" sz="2000" dirty="0"/>
              <a:t> Magyar </a:t>
            </a:r>
            <a:r>
              <a:rPr lang="en-US" sz="2000" dirty="0" err="1"/>
              <a:t>előadó</a:t>
            </a:r>
            <a:r>
              <a:rPr lang="en-US" sz="2000" dirty="0"/>
              <a:t>:</a:t>
            </a:r>
          </a:p>
          <a:p>
            <a:pPr marL="742950" lvl="1">
              <a:spcAft>
                <a:spcPts val="600"/>
              </a:spcAft>
            </a:pPr>
            <a:r>
              <a:rPr lang="en-US" sz="2000" dirty="0" err="1"/>
              <a:t>Váradi</a:t>
            </a:r>
            <a:r>
              <a:rPr lang="en-US" sz="2000" dirty="0"/>
              <a:t> László – </a:t>
            </a:r>
            <a:r>
              <a:rPr lang="en-US" sz="2000" dirty="0" err="1"/>
              <a:t>Tiszteletbeli</a:t>
            </a:r>
            <a:r>
              <a:rPr lang="en-US" sz="2000" dirty="0"/>
              <a:t> </a:t>
            </a:r>
            <a:r>
              <a:rPr lang="en-US" sz="2000" dirty="0" err="1"/>
              <a:t>Örökös</a:t>
            </a:r>
            <a:r>
              <a:rPr lang="en-US" sz="2000" dirty="0"/>
              <a:t> EAS Tag</a:t>
            </a:r>
          </a:p>
          <a:p>
            <a:pPr marL="742950" lvl="1">
              <a:spcAft>
                <a:spcPts val="600"/>
              </a:spcAft>
            </a:pPr>
            <a:r>
              <a:rPr lang="en-US" sz="2000" dirty="0"/>
              <a:t>Gyalog Gergő</a:t>
            </a:r>
          </a:p>
          <a:p>
            <a:pPr marL="742950" lvl="1">
              <a:spcAft>
                <a:spcPts val="600"/>
              </a:spcAft>
            </a:pPr>
            <a:r>
              <a:rPr lang="en-US" sz="2000" dirty="0"/>
              <a:t>Békefi Emese</a:t>
            </a:r>
          </a:p>
          <a:p>
            <a:pPr marL="742950" lvl="1">
              <a:spcAft>
                <a:spcPts val="600"/>
              </a:spcAft>
            </a:pPr>
            <a:r>
              <a:rPr lang="en-US" sz="2000" dirty="0"/>
              <a:t>Halasi-Kovács Béla</a:t>
            </a:r>
          </a:p>
          <a:p>
            <a:pPr marL="742950" lvl="1">
              <a:spcAft>
                <a:spcPts val="600"/>
              </a:spcAft>
            </a:pPr>
            <a:r>
              <a:rPr lang="en-US" sz="2000" dirty="0" err="1"/>
              <a:t>Ifj</a:t>
            </a:r>
            <a:r>
              <a:rPr lang="en-US" sz="2000" dirty="0"/>
              <a:t>. Lévai Ferenc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4" name="Picture 13" descr="A person standing at a podium with a large screen&#10;&#10;Description automatically generated">
            <a:extLst>
              <a:ext uri="{FF2B5EF4-FFF2-40B4-BE49-F238E27FC236}">
                <a16:creationId xmlns:a16="http://schemas.microsoft.com/office/drawing/2014/main" id="{9E3348AD-62F1-1932-E2E9-21DB17BC7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95" y="2310086"/>
            <a:ext cx="3360391" cy="1890220"/>
          </a:xfrm>
          <a:prstGeom prst="rect">
            <a:avLst/>
          </a:prstGeom>
        </p:spPr>
      </p:pic>
      <p:pic>
        <p:nvPicPr>
          <p:cNvPr id="12" name="Picture 11" descr="A group of people standing together holding glasses&#10;&#10;Description automatically generated">
            <a:extLst>
              <a:ext uri="{FF2B5EF4-FFF2-40B4-BE49-F238E27FC236}">
                <a16:creationId xmlns:a16="http://schemas.microsoft.com/office/drawing/2014/main" id="{3C518280-64EB-7688-37ED-E807DF9A3F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95" y="4358181"/>
            <a:ext cx="3360391" cy="18902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C6FFF4-AD2B-1952-AA43-AC94D699A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776" y="5079802"/>
            <a:ext cx="2870121" cy="5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94E45-7292-EB43-CF6F-D6B280B8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65125"/>
            <a:ext cx="7766761" cy="1776484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6. </a:t>
            </a:r>
            <a:r>
              <a:rPr lang="en-GB" sz="3600" b="1" dirty="0" err="1"/>
              <a:t>Nemzetközi</a:t>
            </a:r>
            <a:r>
              <a:rPr lang="en-GB" sz="3600" b="1" dirty="0"/>
              <a:t> Ponty </a:t>
            </a:r>
            <a:r>
              <a:rPr lang="en-GB" sz="3600" b="1" dirty="0" err="1"/>
              <a:t>Konferencia</a:t>
            </a:r>
            <a:r>
              <a:rPr lang="en-GB" sz="3600" b="1" dirty="0"/>
              <a:t> 2023</a:t>
            </a:r>
            <a:br>
              <a:rPr lang="en-GB" sz="3600" b="1" dirty="0"/>
            </a:br>
            <a:br>
              <a:rPr lang="en-GB" sz="3800" dirty="0"/>
            </a:br>
            <a:r>
              <a:rPr lang="en-GB" sz="3800" dirty="0" err="1"/>
              <a:t>Szarvas</a:t>
            </a:r>
            <a:endParaRPr lang="hu-HU" sz="3800" dirty="0"/>
          </a:p>
        </p:txBody>
      </p:sp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5E69B82-DCBE-9328-42AE-3C9F4F77B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409" y="505109"/>
            <a:ext cx="3532036" cy="1403984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C3410-4963-8AE6-1CA2-263D6C2D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r>
              <a:rPr lang="en-GB" sz="2200" dirty="0" err="1"/>
              <a:t>Több</a:t>
            </a:r>
            <a:r>
              <a:rPr lang="en-GB" sz="2200" dirty="0"/>
              <a:t> mint 10 </a:t>
            </a:r>
            <a:r>
              <a:rPr lang="en-GB" sz="2200" dirty="0" err="1"/>
              <a:t>ország</a:t>
            </a:r>
            <a:r>
              <a:rPr lang="en-GB" sz="2200" dirty="0"/>
              <a:t> </a:t>
            </a:r>
            <a:r>
              <a:rPr lang="en-GB" sz="2200" dirty="0" err="1"/>
              <a:t>képviselői</a:t>
            </a:r>
            <a:endParaRPr lang="en-GB" sz="2200" dirty="0"/>
          </a:p>
          <a:p>
            <a:r>
              <a:rPr lang="en-GB" sz="2200" dirty="0"/>
              <a:t>FEAP, FAO, EIFAAC, FFRC, </a:t>
            </a:r>
            <a:r>
              <a:rPr lang="en-GB" sz="2200" dirty="0" err="1"/>
              <a:t>stb</a:t>
            </a:r>
            <a:r>
              <a:rPr lang="en-GB" sz="2200" dirty="0"/>
              <a:t>.</a:t>
            </a:r>
          </a:p>
          <a:p>
            <a:r>
              <a:rPr lang="en-GB" sz="2200" dirty="0" err="1"/>
              <a:t>Szarvasi</a:t>
            </a:r>
            <a:r>
              <a:rPr lang="en-GB" sz="2200" dirty="0"/>
              <a:t> </a:t>
            </a:r>
            <a:r>
              <a:rPr lang="en-GB" sz="2200" dirty="0" err="1"/>
              <a:t>nyilatkozat</a:t>
            </a:r>
            <a:r>
              <a:rPr lang="en-GB" sz="2200" dirty="0"/>
              <a:t>:</a:t>
            </a:r>
          </a:p>
          <a:p>
            <a:pPr lvl="1"/>
            <a:r>
              <a:rPr lang="hu-HU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Kiemeli a tógazdasági haltermelés jelentőségét az európai haltermelésben</a:t>
            </a:r>
            <a:endParaRPr lang="en-GB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hu-HU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Hangsúlyozza a fenntarthatóságot és a gazdasági és társadalmi hasznosságot</a:t>
            </a:r>
            <a:endParaRPr lang="en-GB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hu-HU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Támogatást sürget az ágazat részére és hatékonyabb bürokráciát</a:t>
            </a:r>
            <a:endParaRPr lang="hu-HU" sz="2200" dirty="0"/>
          </a:p>
        </p:txBody>
      </p:sp>
      <p:pic>
        <p:nvPicPr>
          <p:cNvPr id="5" name="Picture 4" descr="A person standing at a podium giving a presentation&#10;&#10;Description automatically generated">
            <a:extLst>
              <a:ext uri="{FF2B5EF4-FFF2-40B4-BE49-F238E27FC236}">
                <a16:creationId xmlns:a16="http://schemas.microsoft.com/office/drawing/2014/main" id="{6C1FE6BC-4D0B-A442-B0F7-52ADFC11C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072" y="2310086"/>
            <a:ext cx="2842436" cy="1890220"/>
          </a:xfrm>
          <a:prstGeom prst="rect">
            <a:avLst/>
          </a:prstGeom>
        </p:spPr>
      </p:pic>
      <p:pic>
        <p:nvPicPr>
          <p:cNvPr id="7" name="Picture 6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F1C867ED-1A86-FC6A-3E88-790F4819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136" y="4544275"/>
            <a:ext cx="3530309" cy="1518031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4345FF6F-E0E4-B217-8AE9-B92D970B3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1341643"/>
            <a:ext cx="897065" cy="654381"/>
          </a:xfrm>
          <a:prstGeom prst="rect">
            <a:avLst/>
          </a:prstGeom>
        </p:spPr>
      </p:pic>
      <p:pic>
        <p:nvPicPr>
          <p:cNvPr id="13" name="Picture 12" descr="A logo of a fish&#10;&#10;Description automatically generated">
            <a:extLst>
              <a:ext uri="{FF2B5EF4-FFF2-40B4-BE49-F238E27FC236}">
                <a16:creationId xmlns:a16="http://schemas.microsoft.com/office/drawing/2014/main" id="{FE466914-7B9F-C85C-855D-08E67A7F4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086" y="1212395"/>
            <a:ext cx="1122218" cy="827116"/>
          </a:xfrm>
          <a:prstGeom prst="rect">
            <a:avLst/>
          </a:prstGeom>
        </p:spPr>
      </p:pic>
      <p:pic>
        <p:nvPicPr>
          <p:cNvPr id="17" name="Picture 16" descr="A green and white logo&#10;&#10;Description automatically generated">
            <a:extLst>
              <a:ext uri="{FF2B5EF4-FFF2-40B4-BE49-F238E27FC236}">
                <a16:creationId xmlns:a16="http://schemas.microsoft.com/office/drawing/2014/main" id="{93DC487F-20ED-36A9-888A-F37A599111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7" y="1260838"/>
            <a:ext cx="1283440" cy="8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C3450-728E-D86F-3321-9ADDBBD35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FD5B4-B818-83B7-E40E-4B96B3CD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anchor="b">
            <a:normAutofit/>
          </a:bodyPr>
          <a:lstStyle/>
          <a:p>
            <a:r>
              <a:rPr lang="en-GB" sz="4200" b="1"/>
              <a:t>Aquafarm Italy 2024</a:t>
            </a:r>
            <a:br>
              <a:rPr lang="en-GB" sz="4200" b="1"/>
            </a:br>
            <a:br>
              <a:rPr lang="en-GB" sz="4200"/>
            </a:br>
            <a:r>
              <a:rPr lang="en-GB" sz="4200"/>
              <a:t>Pordenone</a:t>
            </a:r>
            <a:endParaRPr lang="hu-HU" sz="4200"/>
          </a:p>
        </p:txBody>
      </p:sp>
      <p:pic>
        <p:nvPicPr>
          <p:cNvPr id="12" name="Picture 11" descr="A large room with many people&#10;&#10;Description automatically generated">
            <a:extLst>
              <a:ext uri="{FF2B5EF4-FFF2-40B4-BE49-F238E27FC236}">
                <a16:creationId xmlns:a16="http://schemas.microsoft.com/office/drawing/2014/main" id="{78E3B507-6DC9-F250-312D-4DAA2C19F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</p:spPr>
      </p:pic>
      <p:pic>
        <p:nvPicPr>
          <p:cNvPr id="10" name="Picture 9" descr="A display case with food in it&#10;&#10;Description automatically generated">
            <a:extLst>
              <a:ext uri="{FF2B5EF4-FFF2-40B4-BE49-F238E27FC236}">
                <a16:creationId xmlns:a16="http://schemas.microsoft.com/office/drawing/2014/main" id="{7078A17E-D248-57BE-17C2-3C5B06061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arge poster with a picture of a river and a body of water&#10;&#10;Description automatically generated">
            <a:extLst>
              <a:ext uri="{FF2B5EF4-FFF2-40B4-BE49-F238E27FC236}">
                <a16:creationId xmlns:a16="http://schemas.microsoft.com/office/drawing/2014/main" id="{9EDD3AAD-E54F-0AE6-8550-1C8363332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74875-4556-C25E-E5AD-C8392A93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809" y="2846851"/>
            <a:ext cx="4851990" cy="3330111"/>
          </a:xfrm>
        </p:spPr>
        <p:txBody>
          <a:bodyPr>
            <a:normAutofit/>
          </a:bodyPr>
          <a:lstStyle/>
          <a:p>
            <a:r>
              <a:rPr lang="en-GB" sz="2200"/>
              <a:t>Kisebb szakmai kiállítás és konferencia</a:t>
            </a:r>
          </a:p>
          <a:p>
            <a:r>
              <a:rPr lang="en-GB" sz="2200"/>
              <a:t>API szervezés</a:t>
            </a:r>
          </a:p>
          <a:p>
            <a:r>
              <a:rPr lang="en-GB" sz="2200"/>
              <a:t>Italian Trade Agency promóció</a:t>
            </a:r>
          </a:p>
          <a:p>
            <a:r>
              <a:rPr lang="en-GB" sz="2200"/>
              <a:t>EATIP Stand – FEAP jelenlét</a:t>
            </a:r>
          </a:p>
          <a:p>
            <a:r>
              <a:rPr lang="en-GB" sz="2200"/>
              <a:t>Informális egyeztetés az olasz harcsa kérdésben</a:t>
            </a:r>
            <a:endParaRPr lang="en-GB" sz="2200" dirty="0"/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48F84AB2-5E70-44DE-B186-A7BE031CC2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972" y="1187345"/>
            <a:ext cx="2616212" cy="12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4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54A3B-27F6-63AD-57CC-65F434AD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171C9-F911-9776-3DBA-140CE291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3800" b="1"/>
              <a:t>FAO Workshop 2024</a:t>
            </a:r>
            <a:br>
              <a:rPr lang="en-GB" sz="3800" b="1"/>
            </a:br>
            <a:br>
              <a:rPr lang="en-GB" sz="3800"/>
            </a:br>
            <a:r>
              <a:rPr lang="en-GB" sz="3800"/>
              <a:t>Szarvas</a:t>
            </a:r>
            <a:endParaRPr lang="hu-HU" sz="3800"/>
          </a:p>
        </p:txBody>
      </p:sp>
      <p:pic>
        <p:nvPicPr>
          <p:cNvPr id="8" name="Picture 7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3E454257-9C9C-DC00-B603-BBDCE1379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231" y="261991"/>
            <a:ext cx="3360391" cy="1890220"/>
          </a:xfrm>
          <a:prstGeom prst="rect">
            <a:avLst/>
          </a:prstGeom>
        </p:spPr>
      </p:pic>
      <p:sp>
        <p:nvSpPr>
          <p:cNvPr id="33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F03F-9A54-D655-CAA7-0230B815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057710"/>
            <a:ext cx="6986016" cy="2559256"/>
          </a:xfrm>
        </p:spPr>
        <p:txBody>
          <a:bodyPr>
            <a:normAutofit/>
          </a:bodyPr>
          <a:lstStyle/>
          <a:p>
            <a:r>
              <a:rPr lang="en-GB" sz="2200" dirty="0" err="1"/>
              <a:t>Két</a:t>
            </a:r>
            <a:r>
              <a:rPr lang="en-GB" sz="2200" dirty="0"/>
              <a:t> </a:t>
            </a:r>
            <a:r>
              <a:rPr lang="en-GB" sz="2200" dirty="0" err="1"/>
              <a:t>halfaj</a:t>
            </a:r>
            <a:r>
              <a:rPr lang="en-GB" sz="2200" dirty="0"/>
              <a:t>: </a:t>
            </a:r>
            <a:r>
              <a:rPr lang="en-GB" sz="2200" dirty="0" err="1"/>
              <a:t>ponty</a:t>
            </a:r>
            <a:r>
              <a:rPr lang="en-GB" sz="2200" dirty="0"/>
              <a:t> és tilápia</a:t>
            </a:r>
          </a:p>
          <a:p>
            <a:r>
              <a:rPr lang="en-GB" sz="2200" dirty="0" err="1"/>
              <a:t>Két</a:t>
            </a:r>
            <a:r>
              <a:rPr lang="en-GB" sz="2200" dirty="0"/>
              <a:t> </a:t>
            </a:r>
            <a:r>
              <a:rPr lang="en-GB" sz="2200" dirty="0" err="1"/>
              <a:t>munkacsoport</a:t>
            </a:r>
            <a:r>
              <a:rPr lang="en-GB" sz="2200" dirty="0"/>
              <a:t>: </a:t>
            </a:r>
            <a:r>
              <a:rPr lang="en-GB" sz="2200" dirty="0" err="1"/>
              <a:t>Keltető</a:t>
            </a:r>
            <a:r>
              <a:rPr lang="en-GB" sz="2200" dirty="0"/>
              <a:t> </a:t>
            </a:r>
            <a:r>
              <a:rPr lang="en-GB" sz="2200" dirty="0" err="1"/>
              <a:t>technológia</a:t>
            </a:r>
            <a:r>
              <a:rPr lang="en-GB" sz="2200" dirty="0"/>
              <a:t> és </a:t>
            </a:r>
            <a:r>
              <a:rPr lang="en-GB" sz="2200" dirty="0" err="1"/>
              <a:t>genetika</a:t>
            </a:r>
            <a:endParaRPr lang="en-GB" sz="2200" dirty="0"/>
          </a:p>
          <a:p>
            <a:r>
              <a:rPr lang="en-GB" sz="2200" dirty="0"/>
              <a:t>Magyar </a:t>
            </a:r>
            <a:r>
              <a:rPr lang="en-GB" sz="2200" dirty="0" err="1"/>
              <a:t>szervezés</a:t>
            </a:r>
            <a:r>
              <a:rPr lang="en-GB" sz="2200" dirty="0"/>
              <a:t> </a:t>
            </a:r>
          </a:p>
          <a:p>
            <a:r>
              <a:rPr lang="en-GB" sz="2200" dirty="0" err="1"/>
              <a:t>Kézikönyvek</a:t>
            </a:r>
            <a:r>
              <a:rPr lang="en-GB" sz="2200" dirty="0"/>
              <a:t> </a:t>
            </a:r>
            <a:r>
              <a:rPr lang="en-GB" sz="2200" dirty="0" err="1"/>
              <a:t>megfogalmazása</a:t>
            </a:r>
            <a:r>
              <a:rPr lang="en-GB" sz="2200" dirty="0"/>
              <a:t> és </a:t>
            </a:r>
            <a:r>
              <a:rPr lang="en-GB" sz="2200" dirty="0" err="1"/>
              <a:t>elkészítése</a:t>
            </a:r>
            <a:endParaRPr lang="en-GB" sz="2200" dirty="0"/>
          </a:p>
        </p:txBody>
      </p:sp>
      <p:pic>
        <p:nvPicPr>
          <p:cNvPr id="11" name="Picture 10" descr="A screen with a picture of a person on it&#10;&#10;Description automatically generated">
            <a:extLst>
              <a:ext uri="{FF2B5EF4-FFF2-40B4-BE49-F238E27FC236}">
                <a16:creationId xmlns:a16="http://schemas.microsoft.com/office/drawing/2014/main" id="{7EA0D6B8-D292-6F44-BFC9-F253CC21A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95" y="2310086"/>
            <a:ext cx="3360391" cy="1890220"/>
          </a:xfrm>
          <a:prstGeom prst="rect">
            <a:avLst/>
          </a:prstGeom>
        </p:spPr>
      </p:pic>
      <p:pic>
        <p:nvPicPr>
          <p:cNvPr id="5" name="Picture 4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44EB4D79-7445-0331-F846-CFD243DD0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95" y="4358181"/>
            <a:ext cx="3360391" cy="1890220"/>
          </a:xfrm>
          <a:prstGeom prst="rect">
            <a:avLst/>
          </a:prstGeom>
        </p:spPr>
      </p:pic>
      <p:pic>
        <p:nvPicPr>
          <p:cNvPr id="14" name="Picture 13" descr="A blue logo with white text&#10;&#10;Description automatically generated">
            <a:extLst>
              <a:ext uri="{FF2B5EF4-FFF2-40B4-BE49-F238E27FC236}">
                <a16:creationId xmlns:a16="http://schemas.microsoft.com/office/drawing/2014/main" id="{B971E52F-0489-2D7A-7627-9CDD005FC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581" y="468644"/>
            <a:ext cx="2096786" cy="21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A719D-E58E-CE9D-54BE-EAAA422DE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5C5F4-DD08-B691-3B64-0B3B2113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3800" b="1"/>
              <a:t>FEAP Közgyűlés 2024</a:t>
            </a:r>
            <a:br>
              <a:rPr lang="en-GB" sz="3800" b="1"/>
            </a:br>
            <a:br>
              <a:rPr lang="en-GB" sz="3800"/>
            </a:br>
            <a:r>
              <a:rPr lang="en-GB" sz="3800"/>
              <a:t>Isztanbul</a:t>
            </a:r>
            <a:endParaRPr lang="hu-HU" sz="3800" dirty="0"/>
          </a:p>
        </p:txBody>
      </p:sp>
      <p:pic>
        <p:nvPicPr>
          <p:cNvPr id="15" name="Picture 14" descr="A display case with different types of fish&#10;&#10;Description automatically generated">
            <a:extLst>
              <a:ext uri="{FF2B5EF4-FFF2-40B4-BE49-F238E27FC236}">
                <a16:creationId xmlns:a16="http://schemas.microsoft.com/office/drawing/2014/main" id="{E083BF16-B422-E188-5C0B-558571E76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231" y="261991"/>
            <a:ext cx="3360391" cy="1890220"/>
          </a:xfrm>
          <a:prstGeom prst="rect">
            <a:avLst/>
          </a:prstGeom>
        </p:spPr>
      </p:pic>
      <p:sp>
        <p:nvSpPr>
          <p:cNvPr id="43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9550-C496-C33C-C360-8BE9D4602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58472"/>
            <a:ext cx="6986016" cy="3672144"/>
          </a:xfrm>
        </p:spPr>
        <p:txBody>
          <a:bodyPr>
            <a:normAutofit/>
          </a:bodyPr>
          <a:lstStyle/>
          <a:p>
            <a:r>
              <a:rPr lang="en-GB" sz="2200" dirty="0" err="1"/>
              <a:t>Köszönöm</a:t>
            </a:r>
            <a:r>
              <a:rPr lang="en-GB" sz="2200" dirty="0"/>
              <a:t> a </a:t>
            </a:r>
            <a:r>
              <a:rPr lang="en-GB" sz="2200" dirty="0" err="1"/>
              <a:t>bizalmat</a:t>
            </a:r>
            <a:r>
              <a:rPr lang="en-GB" sz="2200" dirty="0"/>
              <a:t> a </a:t>
            </a:r>
            <a:r>
              <a:rPr lang="en-GB" sz="2200" dirty="0" err="1"/>
              <a:t>szövetség</a:t>
            </a:r>
            <a:r>
              <a:rPr lang="en-GB" sz="2200" dirty="0"/>
              <a:t> </a:t>
            </a:r>
            <a:r>
              <a:rPr lang="en-GB" sz="2200" dirty="0" err="1"/>
              <a:t>részéről</a:t>
            </a:r>
            <a:r>
              <a:rPr lang="en-GB" sz="2200" dirty="0"/>
              <a:t>!</a:t>
            </a:r>
          </a:p>
          <a:p>
            <a:r>
              <a:rPr lang="en-GB" sz="2200" dirty="0"/>
              <a:t>A </a:t>
            </a:r>
            <a:r>
              <a:rPr lang="en-GB" sz="2200" dirty="0" err="1"/>
              <a:t>jelentést</a:t>
            </a:r>
            <a:r>
              <a:rPr lang="en-GB" sz="2200" dirty="0"/>
              <a:t> a </a:t>
            </a:r>
            <a:r>
              <a:rPr lang="en-GB" sz="2200" dirty="0" err="1"/>
              <a:t>tagok</a:t>
            </a:r>
            <a:r>
              <a:rPr lang="en-GB" sz="2200" dirty="0"/>
              <a:t> </a:t>
            </a:r>
            <a:r>
              <a:rPr lang="en-GB" sz="2200" dirty="0" err="1"/>
              <a:t>megkapták</a:t>
            </a:r>
            <a:endParaRPr lang="en-GB" sz="2200" dirty="0"/>
          </a:p>
          <a:p>
            <a:r>
              <a:rPr lang="en-GB" sz="2200" dirty="0" err="1"/>
              <a:t>Főbb</a:t>
            </a:r>
            <a:r>
              <a:rPr lang="en-GB" sz="2200" dirty="0"/>
              <a:t> </a:t>
            </a:r>
            <a:r>
              <a:rPr lang="en-GB" sz="2200" dirty="0" err="1"/>
              <a:t>témák</a:t>
            </a:r>
            <a:r>
              <a:rPr lang="en-GB" sz="2200" dirty="0"/>
              <a:t>:</a:t>
            </a:r>
          </a:p>
          <a:p>
            <a:pPr lvl="1"/>
            <a:r>
              <a:rPr lang="en-GB" sz="2200" dirty="0" err="1"/>
              <a:t>Biohal</a:t>
            </a:r>
            <a:endParaRPr lang="en-GB" sz="2200" dirty="0"/>
          </a:p>
          <a:p>
            <a:pPr lvl="1"/>
            <a:r>
              <a:rPr lang="en-GB" sz="2200" dirty="0" err="1"/>
              <a:t>Malachit</a:t>
            </a:r>
            <a:r>
              <a:rPr lang="en-GB" sz="2200" dirty="0"/>
              <a:t> </a:t>
            </a:r>
            <a:r>
              <a:rPr lang="en-GB" sz="2200" dirty="0" err="1"/>
              <a:t>zöld</a:t>
            </a:r>
            <a:endParaRPr lang="en-GB" sz="2200" dirty="0"/>
          </a:p>
          <a:p>
            <a:pPr lvl="1"/>
            <a:r>
              <a:rPr lang="en-GB" sz="2200" dirty="0" err="1"/>
              <a:t>Termelési</a:t>
            </a:r>
            <a:r>
              <a:rPr lang="en-GB" sz="2200" dirty="0"/>
              <a:t> </a:t>
            </a:r>
            <a:r>
              <a:rPr lang="en-GB" sz="2200" dirty="0" err="1"/>
              <a:t>adatok</a:t>
            </a:r>
            <a:endParaRPr lang="en-GB" sz="2200" dirty="0"/>
          </a:p>
        </p:txBody>
      </p:sp>
      <p:pic>
        <p:nvPicPr>
          <p:cNvPr id="12" name="Picture 11" descr="A painting on the wall of a restaurant&#10;&#10;Description automatically generated">
            <a:extLst>
              <a:ext uri="{FF2B5EF4-FFF2-40B4-BE49-F238E27FC236}">
                <a16:creationId xmlns:a16="http://schemas.microsoft.com/office/drawing/2014/main" id="{A9A8A17F-F78D-E7A3-1D9C-B71482461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95" y="2310086"/>
            <a:ext cx="3360391" cy="1890220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C83232C7-FC4B-EB56-B053-8BA850CEB8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95" y="4358181"/>
            <a:ext cx="3360391" cy="1890220"/>
          </a:xfrm>
          <a:prstGeom prst="rect">
            <a:avLst/>
          </a:prstGeom>
        </p:spPr>
      </p:pic>
      <p:pic>
        <p:nvPicPr>
          <p:cNvPr id="17" name="Picture 16" descr="A logo with text and a plane&#10;&#10;Description automatically generated with medium confidence">
            <a:extLst>
              <a:ext uri="{FF2B5EF4-FFF2-40B4-BE49-F238E27FC236}">
                <a16:creationId xmlns:a16="http://schemas.microsoft.com/office/drawing/2014/main" id="{A8DC0E50-21E9-986F-1AA2-29A383D07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464" y="365125"/>
            <a:ext cx="1725457" cy="16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4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598A4-EA65-EAE8-D9DB-FAC881F32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C3076-BFB0-65BE-712B-5893991B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GB" sz="3400" b="1"/>
              <a:t>EU Halászati Főigazgatók </a:t>
            </a:r>
            <a:br>
              <a:rPr lang="en-GB" sz="3400" b="1"/>
            </a:br>
            <a:r>
              <a:rPr lang="en-GB" sz="3400" b="1"/>
              <a:t>informális ülése</a:t>
            </a:r>
            <a:br>
              <a:rPr lang="en-GB" sz="3400" b="1"/>
            </a:br>
            <a:br>
              <a:rPr lang="en-GB" sz="3400"/>
            </a:br>
            <a:r>
              <a:rPr lang="en-GB" sz="3400"/>
              <a:t>Balatonfüred</a:t>
            </a:r>
            <a:endParaRPr lang="hu-HU" sz="3400"/>
          </a:p>
        </p:txBody>
      </p:sp>
      <p:pic>
        <p:nvPicPr>
          <p:cNvPr id="5" name="Picture 4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33C41AAE-A5B1-AABC-9461-422EA9E54B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08707" y="823956"/>
            <a:ext cx="2396379" cy="1347963"/>
          </a:xfrm>
          <a:prstGeom prst="rect">
            <a:avLst/>
          </a:prstGeom>
        </p:spPr>
      </p:pic>
      <p:pic>
        <p:nvPicPr>
          <p:cNvPr id="10" name="Picture 9" descr="A purple cover with text&#10;&#10;Description automatically generated">
            <a:extLst>
              <a:ext uri="{FF2B5EF4-FFF2-40B4-BE49-F238E27FC236}">
                <a16:creationId xmlns:a16="http://schemas.microsoft.com/office/drawing/2014/main" id="{7A10090B-7FEF-E008-289E-B5A4DD378D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569" y="564611"/>
            <a:ext cx="3789363" cy="2131516"/>
          </a:xfrm>
          <a:prstGeom prst="rect">
            <a:avLst/>
          </a:prstGeom>
        </p:spPr>
      </p:pic>
      <p:sp>
        <p:nvSpPr>
          <p:cNvPr id="50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972A-CAAC-6DDA-DA09-CC138AA9A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GB" sz="1700"/>
              <a:t>Dr. Váradi László: Az édesvízi akvakultúra jövőjéről</a:t>
            </a:r>
          </a:p>
          <a:p>
            <a:pPr lvl="1"/>
            <a:r>
              <a:rPr lang="en-GB" sz="1700"/>
              <a:t>Fenntartható fejlesztések</a:t>
            </a:r>
          </a:p>
          <a:p>
            <a:pPr lvl="1"/>
            <a:r>
              <a:rPr lang="en-GB" sz="1700"/>
              <a:t>Innováció fontossága</a:t>
            </a:r>
          </a:p>
          <a:p>
            <a:pPr lvl="1"/>
            <a:r>
              <a:rPr lang="en-GB" sz="1700"/>
              <a:t>Környezeti és gazdasági fenntarthatóság</a:t>
            </a:r>
          </a:p>
          <a:p>
            <a:pPr lvl="1"/>
            <a:endParaRPr lang="en-GB" sz="1700"/>
          </a:p>
          <a:p>
            <a:r>
              <a:rPr lang="en-GB" sz="1700"/>
              <a:t>Ifj. Lévai Ferenc: A multifunkcionalitás megjelenése a tógazdasági haltermelésben</a:t>
            </a:r>
          </a:p>
          <a:p>
            <a:pPr lvl="1"/>
            <a:r>
              <a:rPr lang="en-GB" sz="1700"/>
              <a:t>Természetiérték fenntartó szolgáltatás</a:t>
            </a:r>
          </a:p>
          <a:p>
            <a:pPr lvl="1"/>
            <a:r>
              <a:rPr lang="en-GB" sz="1700"/>
              <a:t>Kiegészítő tevékenységek</a:t>
            </a:r>
          </a:p>
          <a:p>
            <a:pPr lvl="1"/>
            <a:r>
              <a:rPr lang="en-GB" sz="1700"/>
              <a:t>Védett állatok kártétele</a:t>
            </a:r>
          </a:p>
          <a:p>
            <a:pPr lvl="1"/>
            <a:endParaRPr lang="en-GB" sz="1700"/>
          </a:p>
          <a:p>
            <a:pPr lvl="1"/>
            <a:endParaRPr lang="en-GB" sz="1700"/>
          </a:p>
          <a:p>
            <a:pPr lvl="1"/>
            <a:endParaRPr lang="en-GB" sz="1700"/>
          </a:p>
          <a:p>
            <a:pPr lvl="1"/>
            <a:endParaRPr lang="en-GB" sz="1700"/>
          </a:p>
          <a:p>
            <a:pPr lvl="1"/>
            <a:endParaRPr lang="en-GB" sz="1700"/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A37B512-8B76-3EAF-D72A-52AC0C9A30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916" y="2982383"/>
            <a:ext cx="5295016" cy="29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6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4C162-E414-A52F-3A4D-8E941B405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C64408D-B233-E6BD-13CD-583EBD69B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A1FC9D80-DE15-DFBE-5AE2-24B6FB60C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71139C-6597-04B7-4C0E-01F0BAA137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904" y="175705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FF16BD-FE8F-8AA0-93DC-231B98F790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4100" y="3268040"/>
            <a:ext cx="3418248" cy="192447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4E67D-78B9-26C2-4197-FDF0CC784D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087" y="1189732"/>
            <a:ext cx="3977386" cy="2239268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78E18F-8BC3-EA4D-A464-8EF75F131C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086" y="3700131"/>
            <a:ext cx="3977387" cy="2239269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03769-6643-4C60-14A6-0A8464EDC4A3}"/>
              </a:ext>
            </a:extLst>
          </p:cNvPr>
          <p:cNvSpPr txBox="1">
            <a:spLocks/>
          </p:cNvSpPr>
          <p:nvPr/>
        </p:nvSpPr>
        <p:spPr>
          <a:xfrm>
            <a:off x="505072" y="2783657"/>
            <a:ext cx="4696287" cy="326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b="1" dirty="0"/>
              <a:t>Az akvakultúra szerepének erősítése a fenntartható európai élelmiszerrendszerben</a:t>
            </a:r>
            <a:endParaRPr lang="en-GB" sz="2000" b="1" dirty="0"/>
          </a:p>
          <a:p>
            <a:r>
              <a:rPr lang="en-GB" sz="1700" dirty="0" err="1"/>
              <a:t>Előadások</a:t>
            </a:r>
            <a:r>
              <a:rPr lang="en-GB" sz="1700" dirty="0"/>
              <a:t>: </a:t>
            </a:r>
          </a:p>
          <a:p>
            <a:pPr lvl="1"/>
            <a:r>
              <a:rPr lang="en-GB" sz="1300" dirty="0"/>
              <a:t>Lorella de la Cruz Iglesias (</a:t>
            </a:r>
            <a:r>
              <a:rPr lang="en-GB" sz="1300" dirty="0" err="1"/>
              <a:t>Európai</a:t>
            </a:r>
            <a:r>
              <a:rPr lang="en-GB" sz="1300" dirty="0"/>
              <a:t> </a:t>
            </a:r>
            <a:r>
              <a:rPr lang="en-GB" sz="1300" dirty="0" err="1"/>
              <a:t>Bizottság</a:t>
            </a:r>
            <a:r>
              <a:rPr lang="en-GB" sz="1300" dirty="0"/>
              <a:t>)</a:t>
            </a:r>
          </a:p>
          <a:p>
            <a:pPr lvl="1"/>
            <a:r>
              <a:rPr lang="en-GB" sz="1300" dirty="0" err="1"/>
              <a:t>Raschad</a:t>
            </a:r>
            <a:r>
              <a:rPr lang="en-GB" sz="1300" dirty="0"/>
              <a:t> Al-Khafaji (FAO)</a:t>
            </a:r>
          </a:p>
          <a:p>
            <a:pPr lvl="1"/>
            <a:r>
              <a:rPr lang="en-GB" sz="1300" dirty="0"/>
              <a:t>Brian Thomsen (AAC)</a:t>
            </a:r>
          </a:p>
          <a:p>
            <a:pPr lvl="1"/>
            <a:r>
              <a:rPr lang="en-GB" sz="1300" dirty="0"/>
              <a:t>Javier Ojeda (FEAP)</a:t>
            </a:r>
          </a:p>
          <a:p>
            <a:pPr lvl="1"/>
            <a:r>
              <a:rPr lang="en-GB" sz="1300" dirty="0"/>
              <a:t>David Basset (</a:t>
            </a:r>
            <a:r>
              <a:rPr lang="en-GB" sz="1300" dirty="0" err="1"/>
              <a:t>EATiP</a:t>
            </a:r>
            <a:r>
              <a:rPr lang="en-GB" sz="1300"/>
              <a:t>)</a:t>
            </a:r>
            <a:endParaRPr lang="en-GB" sz="1700" dirty="0"/>
          </a:p>
          <a:p>
            <a:r>
              <a:rPr lang="en-GB" sz="1700" dirty="0" err="1"/>
              <a:t>Panelbeszélgetés</a:t>
            </a:r>
            <a:r>
              <a:rPr lang="en-GB" sz="1700" dirty="0"/>
              <a:t>: Az </a:t>
            </a:r>
            <a:r>
              <a:rPr lang="en-GB" sz="1700" dirty="0" err="1"/>
              <a:t>európai</a:t>
            </a:r>
            <a:r>
              <a:rPr lang="en-GB" sz="1700" dirty="0"/>
              <a:t> </a:t>
            </a:r>
            <a:r>
              <a:rPr lang="en-GB" sz="1700" dirty="0" err="1"/>
              <a:t>haltermelés</a:t>
            </a:r>
            <a:r>
              <a:rPr lang="en-GB" sz="1700" dirty="0"/>
              <a:t> </a:t>
            </a:r>
            <a:r>
              <a:rPr lang="en-GB" sz="1700" dirty="0" err="1"/>
              <a:t>jövője</a:t>
            </a:r>
            <a:r>
              <a:rPr lang="en-GB" sz="1700" dirty="0"/>
              <a:t>!</a:t>
            </a:r>
          </a:p>
          <a:p>
            <a:pPr lvl="1"/>
            <a:endParaRPr lang="en-GB" sz="1700" dirty="0"/>
          </a:p>
          <a:p>
            <a:pPr lvl="1"/>
            <a:endParaRPr lang="en-GB" sz="1700" dirty="0"/>
          </a:p>
          <a:p>
            <a:pPr lvl="1"/>
            <a:endParaRPr lang="en-GB" sz="1700" dirty="0"/>
          </a:p>
          <a:p>
            <a:pPr lvl="1"/>
            <a:endParaRPr lang="en-GB" sz="17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6B66-161C-0AE9-B074-DEE6265A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72" y="347279"/>
            <a:ext cx="5295015" cy="1802952"/>
          </a:xfrm>
        </p:spPr>
        <p:txBody>
          <a:bodyPr anchor="b">
            <a:normAutofit/>
          </a:bodyPr>
          <a:lstStyle/>
          <a:p>
            <a:r>
              <a:rPr lang="en-GB" sz="3400" b="1" dirty="0" err="1"/>
              <a:t>HUNATiP</a:t>
            </a:r>
            <a:r>
              <a:rPr lang="en-GB" sz="3400" b="1" dirty="0"/>
              <a:t> Workshop</a:t>
            </a:r>
            <a:br>
              <a:rPr lang="en-GB" sz="3400" b="1" dirty="0"/>
            </a:br>
            <a:br>
              <a:rPr lang="en-GB" sz="3400" dirty="0"/>
            </a:br>
            <a:r>
              <a:rPr lang="en-GB" sz="3400" dirty="0" err="1"/>
              <a:t>Brüsszel</a:t>
            </a:r>
            <a:endParaRPr lang="hu-HU" sz="3400" dirty="0"/>
          </a:p>
        </p:txBody>
      </p:sp>
    </p:spTree>
    <p:extLst>
      <p:ext uri="{BB962C8B-B14F-4D97-AF65-F5344CB8AC3E}">
        <p14:creationId xmlns:p14="http://schemas.microsoft.com/office/powerpoint/2010/main" val="36873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7BF48-5193-4F64-5F0A-D92A6549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359B5-2679-9D14-4700-F7ED2C7F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anchor="b">
            <a:normAutofit/>
          </a:bodyPr>
          <a:lstStyle/>
          <a:p>
            <a:r>
              <a:rPr lang="en-GB" sz="3400" b="1"/>
              <a:t>EIFAAC Szimpózium 2024</a:t>
            </a:r>
            <a:br>
              <a:rPr lang="en-GB" sz="3400" b="1"/>
            </a:br>
            <a:br>
              <a:rPr lang="en-GB" sz="3400"/>
            </a:br>
            <a:r>
              <a:rPr lang="en-GB" sz="3400"/>
              <a:t>Pula</a:t>
            </a:r>
            <a:endParaRPr lang="hu-HU" sz="3400"/>
          </a:p>
        </p:txBody>
      </p:sp>
      <p:pic>
        <p:nvPicPr>
          <p:cNvPr id="16" name="Picture 15" descr="A group of people standing in front of a large screen&#10;&#10;Description automatically generated">
            <a:extLst>
              <a:ext uri="{FF2B5EF4-FFF2-40B4-BE49-F238E27FC236}">
                <a16:creationId xmlns:a16="http://schemas.microsoft.com/office/drawing/2014/main" id="{B0108A6D-65C3-97A1-0DC4-9051E67E3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</p:spPr>
      </p:pic>
      <p:pic>
        <p:nvPicPr>
          <p:cNvPr id="13" name="Picture 12" descr="A group of men sitting at tables with laptops and a projector screen&#10;&#10;Description automatically generated">
            <a:extLst>
              <a:ext uri="{FF2B5EF4-FFF2-40B4-BE49-F238E27FC236}">
                <a16:creationId xmlns:a16="http://schemas.microsoft.com/office/drawing/2014/main" id="{22C0B33D-41E9-F26C-F875-9AF02D0D1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</p:spPr>
      </p:pic>
      <p:sp>
        <p:nvSpPr>
          <p:cNvPr id="53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E58DFE6C-8B5C-1756-4917-2421FAF16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FAF71-BC68-63B9-72F1-4895AA6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809" y="2846851"/>
            <a:ext cx="4851990" cy="3330111"/>
          </a:xfrm>
        </p:spPr>
        <p:txBody>
          <a:bodyPr>
            <a:normAutofit/>
          </a:bodyPr>
          <a:lstStyle/>
          <a:p>
            <a:r>
              <a:rPr lang="en-GB" sz="1700"/>
              <a:t>Kormorán kérdés</a:t>
            </a:r>
          </a:p>
          <a:p>
            <a:pPr lvl="1"/>
            <a:r>
              <a:rPr lang="en-GB" sz="1700"/>
              <a:t>Természetes vízi problémák</a:t>
            </a:r>
          </a:p>
          <a:p>
            <a:pPr lvl="1"/>
            <a:r>
              <a:rPr lang="en-GB" sz="1700"/>
              <a:t>ProtectFish projekt</a:t>
            </a:r>
          </a:p>
          <a:p>
            <a:r>
              <a:rPr lang="en-GB" sz="1700"/>
              <a:t>A tógazdasági haltermelés jövője</a:t>
            </a:r>
          </a:p>
          <a:p>
            <a:r>
              <a:rPr lang="en-GB" sz="1700"/>
              <a:t>Magyar előadók:</a:t>
            </a:r>
          </a:p>
          <a:p>
            <a:pPr lvl="1"/>
            <a:r>
              <a:rPr lang="en-GB" sz="1700"/>
              <a:t>Urbányi Béla</a:t>
            </a:r>
          </a:p>
          <a:p>
            <a:pPr lvl="1"/>
            <a:r>
              <a:rPr lang="en-GB" sz="1700"/>
              <a:t>Halasi-Kovács Béla</a:t>
            </a:r>
          </a:p>
          <a:p>
            <a:pPr lvl="1"/>
            <a:r>
              <a:rPr lang="en-GB" sz="1700"/>
              <a:t>Horváth Ákos</a:t>
            </a:r>
          </a:p>
          <a:p>
            <a:pPr lvl="1"/>
            <a:r>
              <a:rPr lang="en-GB" sz="1700"/>
              <a:t>Kovács Balázs</a:t>
            </a:r>
          </a:p>
          <a:p>
            <a:pPr lvl="1"/>
            <a:r>
              <a:rPr lang="en-GB" sz="1700"/>
              <a:t>Bardócz Tamás</a:t>
            </a:r>
          </a:p>
        </p:txBody>
      </p:sp>
      <p:pic>
        <p:nvPicPr>
          <p:cNvPr id="19" name="Picture 18" descr="A poster of a fishing game&#10;&#10;Description automatically generated with medium confidence">
            <a:extLst>
              <a:ext uri="{FF2B5EF4-FFF2-40B4-BE49-F238E27FC236}">
                <a16:creationId xmlns:a16="http://schemas.microsoft.com/office/drawing/2014/main" id="{39C1CB7D-239A-1251-5985-C16EC10DF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537" y="1067908"/>
            <a:ext cx="3121152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5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340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MA-HAL  Külkapcsolati Beszámoló 2023-2024</vt:lpstr>
      <vt:lpstr>Aquaculture Europe 2023  “Kiegyensúlyozott diverzitás az akvakultúra fejlesztésben”</vt:lpstr>
      <vt:lpstr>6. Nemzetközi Ponty Konferencia 2023  Szarvas</vt:lpstr>
      <vt:lpstr>Aquafarm Italy 2024  Pordenone</vt:lpstr>
      <vt:lpstr>FAO Workshop 2024  Szarvas</vt:lpstr>
      <vt:lpstr>FEAP Közgyűlés 2024  Isztanbul</vt:lpstr>
      <vt:lpstr>EU Halászati Főigazgatók  informális ülése  Balatonfüred</vt:lpstr>
      <vt:lpstr>HUNATiP Workshop  Brüsszel</vt:lpstr>
      <vt:lpstr>EIFAAC Szimpózium 2024  Pula</vt:lpstr>
      <vt:lpstr>FEAP Közgyűlés 2024  Lisszabon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Ferenc Lévai</dc:creator>
  <cp:lastModifiedBy>Ferenc Lévai</cp:lastModifiedBy>
  <cp:revision>9</cp:revision>
  <dcterms:created xsi:type="dcterms:W3CDTF">2024-11-26T13:18:36Z</dcterms:created>
  <dcterms:modified xsi:type="dcterms:W3CDTF">2024-12-04T07:23:52Z</dcterms:modified>
</cp:coreProperties>
</file>