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65" r:id="rId2"/>
    <p:sldId id="270" r:id="rId3"/>
    <p:sldId id="256" r:id="rId4"/>
    <p:sldId id="257" r:id="rId5"/>
    <p:sldId id="266" r:id="rId6"/>
    <p:sldId id="258" r:id="rId7"/>
    <p:sldId id="268" r:id="rId8"/>
    <p:sldId id="269" r:id="rId9"/>
    <p:sldId id="259" r:id="rId10"/>
    <p:sldId id="260" r:id="rId11"/>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5" d="100"/>
          <a:sy n="75" d="100"/>
        </p:scale>
        <p:origin x="90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CB2B60-35D4-4159-89EE-D986DC894ED6}" type="datetimeFigureOut">
              <a:rPr lang="hu-HU" smtClean="0"/>
              <a:t>2024. 12. 04.</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DEB374-CC1A-4CD0-A44B-1CDE4F337CFE}" type="slidenum">
              <a:rPr lang="hu-HU" smtClean="0"/>
              <a:t>‹#›</a:t>
            </a:fld>
            <a:endParaRPr lang="hu-HU"/>
          </a:p>
        </p:txBody>
      </p:sp>
    </p:spTree>
    <p:extLst>
      <p:ext uri="{BB962C8B-B14F-4D97-AF65-F5344CB8AC3E}">
        <p14:creationId xmlns:p14="http://schemas.microsoft.com/office/powerpoint/2010/main" val="340976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07DEB374-CC1A-4CD0-A44B-1CDE4F337CFE}" type="slidenum">
              <a:rPr lang="hu-HU" smtClean="0"/>
              <a:t>2</a:t>
            </a:fld>
            <a:endParaRPr lang="hu-HU"/>
          </a:p>
        </p:txBody>
      </p:sp>
    </p:spTree>
    <p:extLst>
      <p:ext uri="{BB962C8B-B14F-4D97-AF65-F5344CB8AC3E}">
        <p14:creationId xmlns:p14="http://schemas.microsoft.com/office/powerpoint/2010/main" val="1799600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C8CFDD7-49F1-20DA-38F4-D1DA989BB95B}"/>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id="{ABD89BA9-4EF6-6906-2884-A4FE0C68C9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id="{336D3163-FA3A-F555-7F7A-BA098F2B1375}"/>
              </a:ext>
            </a:extLst>
          </p:cNvPr>
          <p:cNvSpPr>
            <a:spLocks noGrp="1"/>
          </p:cNvSpPr>
          <p:nvPr>
            <p:ph type="dt" sz="half" idx="10"/>
          </p:nvPr>
        </p:nvSpPr>
        <p:spPr/>
        <p:txBody>
          <a:bodyPr/>
          <a:lstStyle/>
          <a:p>
            <a:fld id="{2E73159D-7B79-4FEE-8499-C61EDDB48B05}" type="datetimeFigureOut">
              <a:rPr lang="hu-HU" smtClean="0"/>
              <a:t>2024. 12. 04.</a:t>
            </a:fld>
            <a:endParaRPr lang="hu-HU"/>
          </a:p>
        </p:txBody>
      </p:sp>
      <p:sp>
        <p:nvSpPr>
          <p:cNvPr id="5" name="Élőláb helye 4">
            <a:extLst>
              <a:ext uri="{FF2B5EF4-FFF2-40B4-BE49-F238E27FC236}">
                <a16:creationId xmlns:a16="http://schemas.microsoft.com/office/drawing/2014/main" id="{FF9624F5-351B-57C2-90A2-EF3ADFD692E6}"/>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6A20145A-F03E-FC68-FB70-0FA14C8B0BC9}"/>
              </a:ext>
            </a:extLst>
          </p:cNvPr>
          <p:cNvSpPr>
            <a:spLocks noGrp="1"/>
          </p:cNvSpPr>
          <p:nvPr>
            <p:ph type="sldNum" sz="quarter" idx="12"/>
          </p:nvPr>
        </p:nvSpPr>
        <p:spPr/>
        <p:txBody>
          <a:bodyPr/>
          <a:lstStyle/>
          <a:p>
            <a:fld id="{81EEEAD8-51A4-474A-8DEE-991726EAAFCB}" type="slidenum">
              <a:rPr lang="hu-HU" smtClean="0"/>
              <a:t>‹#›</a:t>
            </a:fld>
            <a:endParaRPr lang="hu-HU"/>
          </a:p>
        </p:txBody>
      </p:sp>
    </p:spTree>
    <p:extLst>
      <p:ext uri="{BB962C8B-B14F-4D97-AF65-F5344CB8AC3E}">
        <p14:creationId xmlns:p14="http://schemas.microsoft.com/office/powerpoint/2010/main" val="3152437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B2E6E6C-F8C9-F216-A81A-2C868CB95E3C}"/>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id="{B7B04691-553D-81C3-4A02-605645561264}"/>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50E95ABF-B6CB-2D3D-3CB5-646F117D5B01}"/>
              </a:ext>
            </a:extLst>
          </p:cNvPr>
          <p:cNvSpPr>
            <a:spLocks noGrp="1"/>
          </p:cNvSpPr>
          <p:nvPr>
            <p:ph type="dt" sz="half" idx="10"/>
          </p:nvPr>
        </p:nvSpPr>
        <p:spPr/>
        <p:txBody>
          <a:bodyPr/>
          <a:lstStyle/>
          <a:p>
            <a:fld id="{2E73159D-7B79-4FEE-8499-C61EDDB48B05}" type="datetimeFigureOut">
              <a:rPr lang="hu-HU" smtClean="0"/>
              <a:t>2024. 12. 04.</a:t>
            </a:fld>
            <a:endParaRPr lang="hu-HU"/>
          </a:p>
        </p:txBody>
      </p:sp>
      <p:sp>
        <p:nvSpPr>
          <p:cNvPr id="5" name="Élőláb helye 4">
            <a:extLst>
              <a:ext uri="{FF2B5EF4-FFF2-40B4-BE49-F238E27FC236}">
                <a16:creationId xmlns:a16="http://schemas.microsoft.com/office/drawing/2014/main" id="{38C7004E-896B-6EE5-6F25-BD386EC20034}"/>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161271B4-679F-A825-E416-E6B6B836F74B}"/>
              </a:ext>
            </a:extLst>
          </p:cNvPr>
          <p:cNvSpPr>
            <a:spLocks noGrp="1"/>
          </p:cNvSpPr>
          <p:nvPr>
            <p:ph type="sldNum" sz="quarter" idx="12"/>
          </p:nvPr>
        </p:nvSpPr>
        <p:spPr/>
        <p:txBody>
          <a:bodyPr/>
          <a:lstStyle/>
          <a:p>
            <a:fld id="{81EEEAD8-51A4-474A-8DEE-991726EAAFCB}" type="slidenum">
              <a:rPr lang="hu-HU" smtClean="0"/>
              <a:t>‹#›</a:t>
            </a:fld>
            <a:endParaRPr lang="hu-HU"/>
          </a:p>
        </p:txBody>
      </p:sp>
    </p:spTree>
    <p:extLst>
      <p:ext uri="{BB962C8B-B14F-4D97-AF65-F5344CB8AC3E}">
        <p14:creationId xmlns:p14="http://schemas.microsoft.com/office/powerpoint/2010/main" val="783028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id="{6CEEFD9E-08EE-729A-7159-3B8F4BA8B4EA}"/>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id="{6F722B16-BAAC-E771-3EC3-C5FCBA8D85B2}"/>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7131466E-7AAE-8D9F-92DC-D38EB9C777C4}"/>
              </a:ext>
            </a:extLst>
          </p:cNvPr>
          <p:cNvSpPr>
            <a:spLocks noGrp="1"/>
          </p:cNvSpPr>
          <p:nvPr>
            <p:ph type="dt" sz="half" idx="10"/>
          </p:nvPr>
        </p:nvSpPr>
        <p:spPr/>
        <p:txBody>
          <a:bodyPr/>
          <a:lstStyle/>
          <a:p>
            <a:fld id="{2E73159D-7B79-4FEE-8499-C61EDDB48B05}" type="datetimeFigureOut">
              <a:rPr lang="hu-HU" smtClean="0"/>
              <a:t>2024. 12. 04.</a:t>
            </a:fld>
            <a:endParaRPr lang="hu-HU"/>
          </a:p>
        </p:txBody>
      </p:sp>
      <p:sp>
        <p:nvSpPr>
          <p:cNvPr id="5" name="Élőláb helye 4">
            <a:extLst>
              <a:ext uri="{FF2B5EF4-FFF2-40B4-BE49-F238E27FC236}">
                <a16:creationId xmlns:a16="http://schemas.microsoft.com/office/drawing/2014/main" id="{D691EA4B-ED4E-1E4B-44F7-FE567F6C7D75}"/>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08472DCF-B538-0025-D1DC-E6B7AE171B31}"/>
              </a:ext>
            </a:extLst>
          </p:cNvPr>
          <p:cNvSpPr>
            <a:spLocks noGrp="1"/>
          </p:cNvSpPr>
          <p:nvPr>
            <p:ph type="sldNum" sz="quarter" idx="12"/>
          </p:nvPr>
        </p:nvSpPr>
        <p:spPr/>
        <p:txBody>
          <a:bodyPr/>
          <a:lstStyle/>
          <a:p>
            <a:fld id="{81EEEAD8-51A4-474A-8DEE-991726EAAFCB}" type="slidenum">
              <a:rPr lang="hu-HU" smtClean="0"/>
              <a:t>‹#›</a:t>
            </a:fld>
            <a:endParaRPr lang="hu-HU"/>
          </a:p>
        </p:txBody>
      </p:sp>
    </p:spTree>
    <p:extLst>
      <p:ext uri="{BB962C8B-B14F-4D97-AF65-F5344CB8AC3E}">
        <p14:creationId xmlns:p14="http://schemas.microsoft.com/office/powerpoint/2010/main" val="3651156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9F118D8-26E3-D9B3-900A-BB3A1B3EF51C}"/>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93BCE0FF-24AB-F487-253A-59F83AFFC513}"/>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8AD8052B-6CCB-577A-CA38-82B67D916EAE}"/>
              </a:ext>
            </a:extLst>
          </p:cNvPr>
          <p:cNvSpPr>
            <a:spLocks noGrp="1"/>
          </p:cNvSpPr>
          <p:nvPr>
            <p:ph type="dt" sz="half" idx="10"/>
          </p:nvPr>
        </p:nvSpPr>
        <p:spPr/>
        <p:txBody>
          <a:bodyPr/>
          <a:lstStyle/>
          <a:p>
            <a:fld id="{2E73159D-7B79-4FEE-8499-C61EDDB48B05}" type="datetimeFigureOut">
              <a:rPr lang="hu-HU" smtClean="0"/>
              <a:t>2024. 12. 04.</a:t>
            </a:fld>
            <a:endParaRPr lang="hu-HU"/>
          </a:p>
        </p:txBody>
      </p:sp>
      <p:sp>
        <p:nvSpPr>
          <p:cNvPr id="5" name="Élőláb helye 4">
            <a:extLst>
              <a:ext uri="{FF2B5EF4-FFF2-40B4-BE49-F238E27FC236}">
                <a16:creationId xmlns:a16="http://schemas.microsoft.com/office/drawing/2014/main" id="{D3CC82B5-F52D-668B-5B26-83FC4FEF7541}"/>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6F7CD161-10D8-42A7-901A-B6292E9FA50C}"/>
              </a:ext>
            </a:extLst>
          </p:cNvPr>
          <p:cNvSpPr>
            <a:spLocks noGrp="1"/>
          </p:cNvSpPr>
          <p:nvPr>
            <p:ph type="sldNum" sz="quarter" idx="12"/>
          </p:nvPr>
        </p:nvSpPr>
        <p:spPr/>
        <p:txBody>
          <a:bodyPr/>
          <a:lstStyle/>
          <a:p>
            <a:fld id="{81EEEAD8-51A4-474A-8DEE-991726EAAFCB}" type="slidenum">
              <a:rPr lang="hu-HU" smtClean="0"/>
              <a:t>‹#›</a:t>
            </a:fld>
            <a:endParaRPr lang="hu-HU"/>
          </a:p>
        </p:txBody>
      </p:sp>
    </p:spTree>
    <p:extLst>
      <p:ext uri="{BB962C8B-B14F-4D97-AF65-F5344CB8AC3E}">
        <p14:creationId xmlns:p14="http://schemas.microsoft.com/office/powerpoint/2010/main" val="1418802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FE404B0-1455-2311-0F32-CCA8AC79ED4D}"/>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id="{7A6B1577-7584-4060-521F-B25DCE66CA6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id="{626D2ACA-55AE-CEBC-F68C-C1ABA18FC298}"/>
              </a:ext>
            </a:extLst>
          </p:cNvPr>
          <p:cNvSpPr>
            <a:spLocks noGrp="1"/>
          </p:cNvSpPr>
          <p:nvPr>
            <p:ph type="dt" sz="half" idx="10"/>
          </p:nvPr>
        </p:nvSpPr>
        <p:spPr/>
        <p:txBody>
          <a:bodyPr/>
          <a:lstStyle/>
          <a:p>
            <a:fld id="{2E73159D-7B79-4FEE-8499-C61EDDB48B05}" type="datetimeFigureOut">
              <a:rPr lang="hu-HU" smtClean="0"/>
              <a:t>2024. 12. 04.</a:t>
            </a:fld>
            <a:endParaRPr lang="hu-HU"/>
          </a:p>
        </p:txBody>
      </p:sp>
      <p:sp>
        <p:nvSpPr>
          <p:cNvPr id="5" name="Élőláb helye 4">
            <a:extLst>
              <a:ext uri="{FF2B5EF4-FFF2-40B4-BE49-F238E27FC236}">
                <a16:creationId xmlns:a16="http://schemas.microsoft.com/office/drawing/2014/main" id="{9EFE1024-C5B5-174B-13D8-83D0A556C4B0}"/>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id="{EEA2235C-2A5B-8CEC-07FB-0AA4C0F664F1}"/>
              </a:ext>
            </a:extLst>
          </p:cNvPr>
          <p:cNvSpPr>
            <a:spLocks noGrp="1"/>
          </p:cNvSpPr>
          <p:nvPr>
            <p:ph type="sldNum" sz="quarter" idx="12"/>
          </p:nvPr>
        </p:nvSpPr>
        <p:spPr/>
        <p:txBody>
          <a:bodyPr/>
          <a:lstStyle/>
          <a:p>
            <a:fld id="{81EEEAD8-51A4-474A-8DEE-991726EAAFCB}" type="slidenum">
              <a:rPr lang="hu-HU" smtClean="0"/>
              <a:t>‹#›</a:t>
            </a:fld>
            <a:endParaRPr lang="hu-HU"/>
          </a:p>
        </p:txBody>
      </p:sp>
    </p:spTree>
    <p:extLst>
      <p:ext uri="{BB962C8B-B14F-4D97-AF65-F5344CB8AC3E}">
        <p14:creationId xmlns:p14="http://schemas.microsoft.com/office/powerpoint/2010/main" val="1602733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F38D2F96-3B96-F1C4-8746-3ECF837AB45B}"/>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id="{31CA8A96-A861-627A-DC56-597040C6E215}"/>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id="{DCBF871D-68C6-9EA9-496F-1955777B07DE}"/>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id="{031D7E07-64BF-7F35-2659-84CA750C47A6}"/>
              </a:ext>
            </a:extLst>
          </p:cNvPr>
          <p:cNvSpPr>
            <a:spLocks noGrp="1"/>
          </p:cNvSpPr>
          <p:nvPr>
            <p:ph type="dt" sz="half" idx="10"/>
          </p:nvPr>
        </p:nvSpPr>
        <p:spPr/>
        <p:txBody>
          <a:bodyPr/>
          <a:lstStyle/>
          <a:p>
            <a:fld id="{2E73159D-7B79-4FEE-8499-C61EDDB48B05}" type="datetimeFigureOut">
              <a:rPr lang="hu-HU" smtClean="0"/>
              <a:t>2024. 12. 04.</a:t>
            </a:fld>
            <a:endParaRPr lang="hu-HU"/>
          </a:p>
        </p:txBody>
      </p:sp>
      <p:sp>
        <p:nvSpPr>
          <p:cNvPr id="6" name="Élőláb helye 5">
            <a:extLst>
              <a:ext uri="{FF2B5EF4-FFF2-40B4-BE49-F238E27FC236}">
                <a16:creationId xmlns:a16="http://schemas.microsoft.com/office/drawing/2014/main" id="{63C8B93B-94C6-8750-F992-0133C12463B6}"/>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3147EBD2-E829-B52E-AD7E-4AD1E542FFD8}"/>
              </a:ext>
            </a:extLst>
          </p:cNvPr>
          <p:cNvSpPr>
            <a:spLocks noGrp="1"/>
          </p:cNvSpPr>
          <p:nvPr>
            <p:ph type="sldNum" sz="quarter" idx="12"/>
          </p:nvPr>
        </p:nvSpPr>
        <p:spPr/>
        <p:txBody>
          <a:bodyPr/>
          <a:lstStyle/>
          <a:p>
            <a:fld id="{81EEEAD8-51A4-474A-8DEE-991726EAAFCB}" type="slidenum">
              <a:rPr lang="hu-HU" smtClean="0"/>
              <a:t>‹#›</a:t>
            </a:fld>
            <a:endParaRPr lang="hu-HU"/>
          </a:p>
        </p:txBody>
      </p:sp>
    </p:spTree>
    <p:extLst>
      <p:ext uri="{BB962C8B-B14F-4D97-AF65-F5344CB8AC3E}">
        <p14:creationId xmlns:p14="http://schemas.microsoft.com/office/powerpoint/2010/main" val="32670369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57F3CDD-0DA1-F886-FE15-25ECA7BC6481}"/>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id="{BD18841F-0835-84D8-ADBA-EFE9586714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id="{FDD62AD9-E79D-109D-D0B1-9FCE418D1F57}"/>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id="{1ADE6EA2-54DB-EB50-1328-502837325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id="{4BC7AAE3-C62F-B57B-87B4-4C613DDDF1DB}"/>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id="{7CE775B6-EDED-D766-06D2-C379E3B01985}"/>
              </a:ext>
            </a:extLst>
          </p:cNvPr>
          <p:cNvSpPr>
            <a:spLocks noGrp="1"/>
          </p:cNvSpPr>
          <p:nvPr>
            <p:ph type="dt" sz="half" idx="10"/>
          </p:nvPr>
        </p:nvSpPr>
        <p:spPr/>
        <p:txBody>
          <a:bodyPr/>
          <a:lstStyle/>
          <a:p>
            <a:fld id="{2E73159D-7B79-4FEE-8499-C61EDDB48B05}" type="datetimeFigureOut">
              <a:rPr lang="hu-HU" smtClean="0"/>
              <a:t>2024. 12. 04.</a:t>
            </a:fld>
            <a:endParaRPr lang="hu-HU"/>
          </a:p>
        </p:txBody>
      </p:sp>
      <p:sp>
        <p:nvSpPr>
          <p:cNvPr id="8" name="Élőláb helye 7">
            <a:extLst>
              <a:ext uri="{FF2B5EF4-FFF2-40B4-BE49-F238E27FC236}">
                <a16:creationId xmlns:a16="http://schemas.microsoft.com/office/drawing/2014/main" id="{14B0F362-C31D-DE8F-7423-1081BA79E7E7}"/>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id="{B118AC6B-AD7A-DD5F-4C02-7F913D2892DA}"/>
              </a:ext>
            </a:extLst>
          </p:cNvPr>
          <p:cNvSpPr>
            <a:spLocks noGrp="1"/>
          </p:cNvSpPr>
          <p:nvPr>
            <p:ph type="sldNum" sz="quarter" idx="12"/>
          </p:nvPr>
        </p:nvSpPr>
        <p:spPr/>
        <p:txBody>
          <a:bodyPr/>
          <a:lstStyle/>
          <a:p>
            <a:fld id="{81EEEAD8-51A4-474A-8DEE-991726EAAFCB}" type="slidenum">
              <a:rPr lang="hu-HU" smtClean="0"/>
              <a:t>‹#›</a:t>
            </a:fld>
            <a:endParaRPr lang="hu-HU"/>
          </a:p>
        </p:txBody>
      </p:sp>
    </p:spTree>
    <p:extLst>
      <p:ext uri="{BB962C8B-B14F-4D97-AF65-F5344CB8AC3E}">
        <p14:creationId xmlns:p14="http://schemas.microsoft.com/office/powerpoint/2010/main" val="3108477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42ED960-92C6-55D5-E3C2-C490DB4C91AD}"/>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id="{49248D51-50F4-D49C-5BA6-96C5184CEF63}"/>
              </a:ext>
            </a:extLst>
          </p:cNvPr>
          <p:cNvSpPr>
            <a:spLocks noGrp="1"/>
          </p:cNvSpPr>
          <p:nvPr>
            <p:ph type="dt" sz="half" idx="10"/>
          </p:nvPr>
        </p:nvSpPr>
        <p:spPr/>
        <p:txBody>
          <a:bodyPr/>
          <a:lstStyle/>
          <a:p>
            <a:fld id="{2E73159D-7B79-4FEE-8499-C61EDDB48B05}" type="datetimeFigureOut">
              <a:rPr lang="hu-HU" smtClean="0"/>
              <a:t>2024. 12. 04.</a:t>
            </a:fld>
            <a:endParaRPr lang="hu-HU"/>
          </a:p>
        </p:txBody>
      </p:sp>
      <p:sp>
        <p:nvSpPr>
          <p:cNvPr id="4" name="Élőláb helye 3">
            <a:extLst>
              <a:ext uri="{FF2B5EF4-FFF2-40B4-BE49-F238E27FC236}">
                <a16:creationId xmlns:a16="http://schemas.microsoft.com/office/drawing/2014/main" id="{4C844993-AFCB-86F0-C7B6-7521BC58E3DE}"/>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id="{062BDA52-C050-6212-76B0-14E16C4B300D}"/>
              </a:ext>
            </a:extLst>
          </p:cNvPr>
          <p:cNvSpPr>
            <a:spLocks noGrp="1"/>
          </p:cNvSpPr>
          <p:nvPr>
            <p:ph type="sldNum" sz="quarter" idx="12"/>
          </p:nvPr>
        </p:nvSpPr>
        <p:spPr/>
        <p:txBody>
          <a:bodyPr/>
          <a:lstStyle/>
          <a:p>
            <a:fld id="{81EEEAD8-51A4-474A-8DEE-991726EAAFCB}" type="slidenum">
              <a:rPr lang="hu-HU" smtClean="0"/>
              <a:t>‹#›</a:t>
            </a:fld>
            <a:endParaRPr lang="hu-HU"/>
          </a:p>
        </p:txBody>
      </p:sp>
    </p:spTree>
    <p:extLst>
      <p:ext uri="{BB962C8B-B14F-4D97-AF65-F5344CB8AC3E}">
        <p14:creationId xmlns:p14="http://schemas.microsoft.com/office/powerpoint/2010/main" val="333482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id="{5221C04B-ED9E-50BE-412D-438BEBFA54D8}"/>
              </a:ext>
            </a:extLst>
          </p:cNvPr>
          <p:cNvSpPr>
            <a:spLocks noGrp="1"/>
          </p:cNvSpPr>
          <p:nvPr>
            <p:ph type="dt" sz="half" idx="10"/>
          </p:nvPr>
        </p:nvSpPr>
        <p:spPr/>
        <p:txBody>
          <a:bodyPr/>
          <a:lstStyle/>
          <a:p>
            <a:fld id="{2E73159D-7B79-4FEE-8499-C61EDDB48B05}" type="datetimeFigureOut">
              <a:rPr lang="hu-HU" smtClean="0"/>
              <a:t>2024. 12. 04.</a:t>
            </a:fld>
            <a:endParaRPr lang="hu-HU"/>
          </a:p>
        </p:txBody>
      </p:sp>
      <p:sp>
        <p:nvSpPr>
          <p:cNvPr id="3" name="Élőláb helye 2">
            <a:extLst>
              <a:ext uri="{FF2B5EF4-FFF2-40B4-BE49-F238E27FC236}">
                <a16:creationId xmlns:a16="http://schemas.microsoft.com/office/drawing/2014/main" id="{D8FDEED3-5EA6-31DD-4BF8-112C255134AF}"/>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id="{8B7C7452-A696-D3AE-6ECD-F264EED9AC79}"/>
              </a:ext>
            </a:extLst>
          </p:cNvPr>
          <p:cNvSpPr>
            <a:spLocks noGrp="1"/>
          </p:cNvSpPr>
          <p:nvPr>
            <p:ph type="sldNum" sz="quarter" idx="12"/>
          </p:nvPr>
        </p:nvSpPr>
        <p:spPr/>
        <p:txBody>
          <a:bodyPr/>
          <a:lstStyle/>
          <a:p>
            <a:fld id="{81EEEAD8-51A4-474A-8DEE-991726EAAFCB}" type="slidenum">
              <a:rPr lang="hu-HU" smtClean="0"/>
              <a:t>‹#›</a:t>
            </a:fld>
            <a:endParaRPr lang="hu-HU"/>
          </a:p>
        </p:txBody>
      </p:sp>
    </p:spTree>
    <p:extLst>
      <p:ext uri="{BB962C8B-B14F-4D97-AF65-F5344CB8AC3E}">
        <p14:creationId xmlns:p14="http://schemas.microsoft.com/office/powerpoint/2010/main" val="3490535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FFCFC38-3314-B1BC-C24B-D7CE7DADD11C}"/>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id="{27169BC8-E8EF-8EB3-4FB6-CC9F5D509A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id="{70E9D268-D209-AD41-767E-AF03B8234B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01080B7B-185E-27A5-BEF7-BAC6D6F75847}"/>
              </a:ext>
            </a:extLst>
          </p:cNvPr>
          <p:cNvSpPr>
            <a:spLocks noGrp="1"/>
          </p:cNvSpPr>
          <p:nvPr>
            <p:ph type="dt" sz="half" idx="10"/>
          </p:nvPr>
        </p:nvSpPr>
        <p:spPr/>
        <p:txBody>
          <a:bodyPr/>
          <a:lstStyle/>
          <a:p>
            <a:fld id="{2E73159D-7B79-4FEE-8499-C61EDDB48B05}" type="datetimeFigureOut">
              <a:rPr lang="hu-HU" smtClean="0"/>
              <a:t>2024. 12. 04.</a:t>
            </a:fld>
            <a:endParaRPr lang="hu-HU"/>
          </a:p>
        </p:txBody>
      </p:sp>
      <p:sp>
        <p:nvSpPr>
          <p:cNvPr id="6" name="Élőláb helye 5">
            <a:extLst>
              <a:ext uri="{FF2B5EF4-FFF2-40B4-BE49-F238E27FC236}">
                <a16:creationId xmlns:a16="http://schemas.microsoft.com/office/drawing/2014/main" id="{0E88012F-B852-BBD5-C098-9A90DFFB99E0}"/>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F6443D89-A6B7-02E9-88F4-DA37257C2E73}"/>
              </a:ext>
            </a:extLst>
          </p:cNvPr>
          <p:cNvSpPr>
            <a:spLocks noGrp="1"/>
          </p:cNvSpPr>
          <p:nvPr>
            <p:ph type="sldNum" sz="quarter" idx="12"/>
          </p:nvPr>
        </p:nvSpPr>
        <p:spPr/>
        <p:txBody>
          <a:bodyPr/>
          <a:lstStyle/>
          <a:p>
            <a:fld id="{81EEEAD8-51A4-474A-8DEE-991726EAAFCB}" type="slidenum">
              <a:rPr lang="hu-HU" smtClean="0"/>
              <a:t>‹#›</a:t>
            </a:fld>
            <a:endParaRPr lang="hu-HU"/>
          </a:p>
        </p:txBody>
      </p:sp>
    </p:spTree>
    <p:extLst>
      <p:ext uri="{BB962C8B-B14F-4D97-AF65-F5344CB8AC3E}">
        <p14:creationId xmlns:p14="http://schemas.microsoft.com/office/powerpoint/2010/main" val="2591380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C73107E-25DF-F7C3-0F6D-E9DEDE4C7C06}"/>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id="{17A5B913-34FA-B1B6-1E44-9789A05043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id="{8E7D1E56-2A31-15C9-498A-386B1B2F6E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id="{0CBACB23-6660-4AC7-469B-8AA8AD542918}"/>
              </a:ext>
            </a:extLst>
          </p:cNvPr>
          <p:cNvSpPr>
            <a:spLocks noGrp="1"/>
          </p:cNvSpPr>
          <p:nvPr>
            <p:ph type="dt" sz="half" idx="10"/>
          </p:nvPr>
        </p:nvSpPr>
        <p:spPr/>
        <p:txBody>
          <a:bodyPr/>
          <a:lstStyle/>
          <a:p>
            <a:fld id="{2E73159D-7B79-4FEE-8499-C61EDDB48B05}" type="datetimeFigureOut">
              <a:rPr lang="hu-HU" smtClean="0"/>
              <a:t>2024. 12. 04.</a:t>
            </a:fld>
            <a:endParaRPr lang="hu-HU"/>
          </a:p>
        </p:txBody>
      </p:sp>
      <p:sp>
        <p:nvSpPr>
          <p:cNvPr id="6" name="Élőláb helye 5">
            <a:extLst>
              <a:ext uri="{FF2B5EF4-FFF2-40B4-BE49-F238E27FC236}">
                <a16:creationId xmlns:a16="http://schemas.microsoft.com/office/drawing/2014/main" id="{1697F98A-2BFD-8803-BC77-C802C49F3880}"/>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id="{0932EE47-7D56-92EE-EEFC-E040BB29938D}"/>
              </a:ext>
            </a:extLst>
          </p:cNvPr>
          <p:cNvSpPr>
            <a:spLocks noGrp="1"/>
          </p:cNvSpPr>
          <p:nvPr>
            <p:ph type="sldNum" sz="quarter" idx="12"/>
          </p:nvPr>
        </p:nvSpPr>
        <p:spPr/>
        <p:txBody>
          <a:bodyPr/>
          <a:lstStyle/>
          <a:p>
            <a:fld id="{81EEEAD8-51A4-474A-8DEE-991726EAAFCB}" type="slidenum">
              <a:rPr lang="hu-HU" smtClean="0"/>
              <a:t>‹#›</a:t>
            </a:fld>
            <a:endParaRPr lang="hu-HU"/>
          </a:p>
        </p:txBody>
      </p:sp>
    </p:spTree>
    <p:extLst>
      <p:ext uri="{BB962C8B-B14F-4D97-AF65-F5344CB8AC3E}">
        <p14:creationId xmlns:p14="http://schemas.microsoft.com/office/powerpoint/2010/main" val="1539228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id="{DE840132-8C64-FBB2-2C8C-A5CAF0B42B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a16="http://schemas.microsoft.com/office/drawing/2014/main" id="{99D6F7E4-C298-DDE4-7A06-FB127EEDC8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id="{AF80C047-D9CD-234B-4B25-DE318D7915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73159D-7B79-4FEE-8499-C61EDDB48B05}" type="datetimeFigureOut">
              <a:rPr lang="hu-HU" smtClean="0"/>
              <a:t>2024. 12. 04.</a:t>
            </a:fld>
            <a:endParaRPr lang="hu-HU"/>
          </a:p>
        </p:txBody>
      </p:sp>
      <p:sp>
        <p:nvSpPr>
          <p:cNvPr id="5" name="Élőláb helye 4">
            <a:extLst>
              <a:ext uri="{FF2B5EF4-FFF2-40B4-BE49-F238E27FC236}">
                <a16:creationId xmlns:a16="http://schemas.microsoft.com/office/drawing/2014/main" id="{4BB98DA4-D7A8-D90C-B909-EA79B98D2A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u-HU"/>
          </a:p>
        </p:txBody>
      </p:sp>
      <p:sp>
        <p:nvSpPr>
          <p:cNvPr id="6" name="Dia számának helye 5">
            <a:extLst>
              <a:ext uri="{FF2B5EF4-FFF2-40B4-BE49-F238E27FC236}">
                <a16:creationId xmlns:a16="http://schemas.microsoft.com/office/drawing/2014/main" id="{4566E9A3-3F2D-68C0-4F18-75B05F4AA0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1EEEAD8-51A4-474A-8DEE-991726EAAFCB}" type="slidenum">
              <a:rPr lang="hu-HU" smtClean="0"/>
              <a:t>‹#›</a:t>
            </a:fld>
            <a:endParaRPr lang="hu-HU"/>
          </a:p>
        </p:txBody>
      </p:sp>
    </p:spTree>
    <p:extLst>
      <p:ext uri="{BB962C8B-B14F-4D97-AF65-F5344CB8AC3E}">
        <p14:creationId xmlns:p14="http://schemas.microsoft.com/office/powerpoint/2010/main" val="883906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image" Target="../media/image1.jp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35A9EA7-F628-C681-2A9E-6A061B3C2EAC}"/>
            </a:ext>
          </a:extLst>
        </p:cNvPr>
        <p:cNvGrpSpPr/>
        <p:nvPr/>
      </p:nvGrpSpPr>
      <p:grpSpPr>
        <a:xfrm>
          <a:off x="0" y="0"/>
          <a:ext cx="0" cy="0"/>
          <a:chOff x="0" y="0"/>
          <a:chExt cx="0" cy="0"/>
        </a:xfrm>
      </p:grpSpPr>
      <p:sp>
        <p:nvSpPr>
          <p:cNvPr id="2" name="Szövegdoboz 1">
            <a:extLst>
              <a:ext uri="{FF2B5EF4-FFF2-40B4-BE49-F238E27FC236}">
                <a16:creationId xmlns:a16="http://schemas.microsoft.com/office/drawing/2014/main" id="{A5F9FCDC-DB0A-DF1F-8D96-8BBA8EC82713}"/>
              </a:ext>
            </a:extLst>
          </p:cNvPr>
          <p:cNvSpPr txBox="1"/>
          <p:nvPr/>
        </p:nvSpPr>
        <p:spPr>
          <a:xfrm>
            <a:off x="711821" y="3503549"/>
            <a:ext cx="5046196" cy="128413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kern="1200" dirty="0">
                <a:solidFill>
                  <a:schemeClr val="tx1"/>
                </a:solidFill>
                <a:latin typeface="Arial" panose="020B0604020202020204" pitchFamily="34" charset="0"/>
                <a:ea typeface="+mj-ea"/>
                <a:cs typeface="Arial" panose="020B0604020202020204" pitchFamily="34" charset="0"/>
              </a:rPr>
              <a:t>A MA-HAL </a:t>
            </a:r>
            <a:r>
              <a:rPr lang="en-US" sz="3400" kern="1200" dirty="0" err="1">
                <a:solidFill>
                  <a:schemeClr val="tx1"/>
                </a:solidFill>
                <a:latin typeface="Arial" panose="020B0604020202020204" pitchFamily="34" charset="0"/>
                <a:ea typeface="+mj-ea"/>
                <a:cs typeface="Arial" panose="020B0604020202020204" pitchFamily="34" charset="0"/>
              </a:rPr>
              <a:t>nemzetközi</a:t>
            </a:r>
            <a:r>
              <a:rPr lang="en-US" sz="3400" kern="1200" dirty="0">
                <a:solidFill>
                  <a:schemeClr val="tx1"/>
                </a:solidFill>
                <a:latin typeface="Arial" panose="020B0604020202020204" pitchFamily="34" charset="0"/>
                <a:ea typeface="+mj-ea"/>
                <a:cs typeface="Arial" panose="020B0604020202020204" pitchFamily="34" charset="0"/>
              </a:rPr>
              <a:t> </a:t>
            </a:r>
            <a:r>
              <a:rPr lang="en-US" sz="3400" kern="1200" dirty="0" err="1">
                <a:solidFill>
                  <a:schemeClr val="tx1"/>
                </a:solidFill>
                <a:latin typeface="Arial" panose="020B0604020202020204" pitchFamily="34" charset="0"/>
                <a:ea typeface="+mj-ea"/>
                <a:cs typeface="Arial" panose="020B0604020202020204" pitchFamily="34" charset="0"/>
              </a:rPr>
              <a:t>tevékenysége</a:t>
            </a:r>
            <a:r>
              <a:rPr lang="en-US" sz="3400" kern="1200" dirty="0">
                <a:solidFill>
                  <a:schemeClr val="tx1"/>
                </a:solidFill>
                <a:latin typeface="Arial" panose="020B0604020202020204" pitchFamily="34" charset="0"/>
                <a:ea typeface="+mj-ea"/>
                <a:cs typeface="Arial" panose="020B0604020202020204" pitchFamily="34" charset="0"/>
              </a:rPr>
              <a:t> 2024-ben</a:t>
            </a:r>
          </a:p>
        </p:txBody>
      </p:sp>
      <p:pic>
        <p:nvPicPr>
          <p:cNvPr id="4" name="Kép 3" descr="A képen szöveg, Betűtípus, embléma, Grafika látható&#10;&#10;Automatikusan generált leírás">
            <a:extLst>
              <a:ext uri="{FF2B5EF4-FFF2-40B4-BE49-F238E27FC236}">
                <a16:creationId xmlns:a16="http://schemas.microsoft.com/office/drawing/2014/main" id="{047B56AB-683D-C2C1-1081-2602977E57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543" y="968991"/>
            <a:ext cx="2813798" cy="2223248"/>
          </a:xfrm>
          <a:prstGeom prst="rect">
            <a:avLst/>
          </a:prstGeom>
        </p:spPr>
      </p:pic>
      <p:sp>
        <p:nvSpPr>
          <p:cNvPr id="16" name="Freeform: Shape 15">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txBody>
          <a:bodyPr/>
          <a:lstStyle/>
          <a:p>
            <a:endParaRPr lang="hu-HU"/>
          </a:p>
        </p:txBody>
      </p:sp>
      <p:pic>
        <p:nvPicPr>
          <p:cNvPr id="11" name="Kép 10" descr="A képen szöveg, Betűtípus, képernyőkép, embléma látható&#10;&#10;Automatikusan generált leírás">
            <a:extLst>
              <a:ext uri="{FF2B5EF4-FFF2-40B4-BE49-F238E27FC236}">
                <a16:creationId xmlns:a16="http://schemas.microsoft.com/office/drawing/2014/main" id="{8AD9DD79-E47F-6A6F-D206-D53A3CE352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603" y="1044320"/>
            <a:ext cx="3868173" cy="1537598"/>
          </a:xfrm>
          <a:prstGeom prst="rect">
            <a:avLst/>
          </a:prstGeom>
        </p:spPr>
      </p:pic>
      <p:pic>
        <p:nvPicPr>
          <p:cNvPr id="6" name="Kép 5" descr="A képen szöveg, Betűtípus, tipográfia, tervezés látható&#10;&#10;Automatikusan generált leírás">
            <a:extLst>
              <a:ext uri="{FF2B5EF4-FFF2-40B4-BE49-F238E27FC236}">
                <a16:creationId xmlns:a16="http://schemas.microsoft.com/office/drawing/2014/main" id="{DC062A18-5807-454F-AC47-BE75C32AF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9971" y="1474330"/>
            <a:ext cx="2837871" cy="703403"/>
          </a:xfrm>
          <a:prstGeom prst="rect">
            <a:avLst/>
          </a:prstGeom>
        </p:spPr>
      </p:pic>
      <p:sp>
        <p:nvSpPr>
          <p:cNvPr id="18" name="Freeform: Shape 17">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txBody>
          <a:bodyPr/>
          <a:lstStyle/>
          <a:p>
            <a:endParaRPr lang="hu-HU"/>
          </a:p>
        </p:txBody>
      </p:sp>
      <p:cxnSp>
        <p:nvCxnSpPr>
          <p:cNvPr id="20" name="Straight Connector 19">
            <a:extLst>
              <a:ext uri="{FF2B5EF4-FFF2-40B4-BE49-F238E27FC236}">
                <a16:creationId xmlns:a16="http://schemas.microsoft.com/office/drawing/2014/main" id="{1918D9D3-1370-4FF6-9DFC-9F87F90395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4400" y="5377218"/>
            <a:ext cx="4387755" cy="0"/>
          </a:xfrm>
          <a:prstGeom prst="line">
            <a:avLst/>
          </a:prstGeom>
          <a:ln w="158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Kép 6" descr="A képen Grafika, Grafikus tervezés, Betűtípus, clipart látható&#10;&#10;Automatikusan generált leírás">
            <a:extLst>
              <a:ext uri="{FF2B5EF4-FFF2-40B4-BE49-F238E27FC236}">
                <a16:creationId xmlns:a16="http://schemas.microsoft.com/office/drawing/2014/main" id="{F664BE75-8BC5-6A07-3AE2-181CE55975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4298" y="3069731"/>
            <a:ext cx="2391098" cy="2642097"/>
          </a:xfrm>
          <a:prstGeom prst="rect">
            <a:avLst/>
          </a:prstGeom>
        </p:spPr>
      </p:pic>
      <p:pic>
        <p:nvPicPr>
          <p:cNvPr id="9" name="Kép 8" descr="A képen Grafika, embléma, clipart, szimbólum látható&#10;&#10;Automatikusan generált leírás">
            <a:extLst>
              <a:ext uri="{FF2B5EF4-FFF2-40B4-BE49-F238E27FC236}">
                <a16:creationId xmlns:a16="http://schemas.microsoft.com/office/drawing/2014/main" id="{5EC4A162-69F3-4E29-D163-0A69A82286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5312" y="3168737"/>
            <a:ext cx="2760248" cy="2431211"/>
          </a:xfrm>
          <a:prstGeom prst="rect">
            <a:avLst/>
          </a:prstGeom>
        </p:spPr>
      </p:pic>
      <p:sp>
        <p:nvSpPr>
          <p:cNvPr id="22"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txBody>
          <a:bodyPr/>
          <a:lstStyle/>
          <a:p>
            <a:endParaRPr lang="hu-HU"/>
          </a:p>
        </p:txBody>
      </p:sp>
    </p:spTree>
    <p:extLst>
      <p:ext uri="{BB962C8B-B14F-4D97-AF65-F5344CB8AC3E}">
        <p14:creationId xmlns:p14="http://schemas.microsoft.com/office/powerpoint/2010/main" val="18467462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93C849-1979-496D-71AA-3ABFAF9AB364}"/>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77D6B2E-37A3-429E-A37C-F30ED6487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723" y="-1"/>
            <a:ext cx="12225953" cy="6868071"/>
          </a:xfrm>
          <a:prstGeom prst="rect">
            <a:avLst/>
          </a:prstGeom>
          <a:gradFill>
            <a:gsLst>
              <a:gs pos="0">
                <a:srgbClr val="000000"/>
              </a:gs>
              <a:gs pos="100000">
                <a:schemeClr val="accent1">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41959" y="-3"/>
            <a:ext cx="11772269" cy="6868074"/>
          </a:xfrm>
          <a:prstGeom prst="rect">
            <a:avLst/>
          </a:prstGeom>
          <a:gradFill>
            <a:gsLst>
              <a:gs pos="21000">
                <a:schemeClr val="accent1">
                  <a:lumMod val="50000"/>
                  <a:alpha val="83000"/>
                </a:schemeClr>
              </a:gs>
              <a:gs pos="100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00" y="0"/>
            <a:ext cx="3623374" cy="6868072"/>
          </a:xfrm>
          <a:prstGeom prst="rect">
            <a:avLst/>
          </a:prstGeom>
          <a:gradFill>
            <a:gsLst>
              <a:gs pos="0">
                <a:schemeClr val="accent1">
                  <a:lumMod val="75000"/>
                  <a:alpha val="0"/>
                </a:schemeClr>
              </a:gs>
              <a:gs pos="99000">
                <a:srgbClr val="000000">
                  <a:alpha val="41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64D5D5-227B-4F66-9AEA-46F570E79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875" y="-3"/>
            <a:ext cx="12233581" cy="6868076"/>
          </a:xfrm>
          <a:prstGeom prst="rect">
            <a:avLst/>
          </a:prstGeom>
          <a:gradFill>
            <a:gsLst>
              <a:gs pos="3000">
                <a:schemeClr val="accent1">
                  <a:lumMod val="75000"/>
                  <a:alpha val="0"/>
                </a:schemeClr>
              </a:gs>
              <a:gs pos="100000">
                <a:srgbClr val="000000">
                  <a:alpha val="73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6B67A4-D328-4747-A82B-65E84FA463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484334" y="-861824"/>
            <a:ext cx="6861931" cy="8597859"/>
          </a:xfrm>
          <a:prstGeom prst="rect">
            <a:avLst/>
          </a:prstGeom>
          <a:gradFill>
            <a:gsLst>
              <a:gs pos="3000">
                <a:schemeClr val="accent1">
                  <a:lumMod val="75000"/>
                  <a:alpha val="0"/>
                </a:schemeClr>
              </a:gs>
              <a:gs pos="100000">
                <a:srgbClr val="000000">
                  <a:alpha val="27000"/>
                </a:srgb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993193">
            <a:off x="1186972" y="1089049"/>
            <a:ext cx="4967533" cy="4988390"/>
          </a:xfrm>
          <a:prstGeom prst="ellipse">
            <a:avLst/>
          </a:prstGeom>
          <a:gradFill>
            <a:gsLst>
              <a:gs pos="0">
                <a:schemeClr val="accent1">
                  <a:alpha val="26000"/>
                </a:schemeClr>
              </a:gs>
              <a:gs pos="85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zövegdoboz 1">
            <a:extLst>
              <a:ext uri="{FF2B5EF4-FFF2-40B4-BE49-F238E27FC236}">
                <a16:creationId xmlns:a16="http://schemas.microsoft.com/office/drawing/2014/main" id="{53037AA1-0693-1EF8-FC74-D1156411C5D1}"/>
              </a:ext>
            </a:extLst>
          </p:cNvPr>
          <p:cNvSpPr txBox="1"/>
          <p:nvPr/>
        </p:nvSpPr>
        <p:spPr>
          <a:xfrm>
            <a:off x="4162567" y="818984"/>
            <a:ext cx="6714699" cy="317868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kern="1200" dirty="0" err="1">
                <a:solidFill>
                  <a:srgbClr val="FFFFFF"/>
                </a:solidFill>
                <a:latin typeface="Arial" panose="020B0604020202020204" pitchFamily="34" charset="0"/>
                <a:ea typeface="+mj-ea"/>
                <a:cs typeface="Arial" panose="020B0604020202020204" pitchFamily="34" charset="0"/>
              </a:rPr>
              <a:t>Köszönöm</a:t>
            </a:r>
            <a:r>
              <a:rPr lang="en-US" sz="4800" kern="1200" dirty="0">
                <a:solidFill>
                  <a:srgbClr val="FFFFFF"/>
                </a:solidFill>
                <a:latin typeface="Arial" panose="020B0604020202020204" pitchFamily="34" charset="0"/>
                <a:ea typeface="+mj-ea"/>
                <a:cs typeface="Arial" panose="020B0604020202020204" pitchFamily="34" charset="0"/>
              </a:rPr>
              <a:t> a </a:t>
            </a:r>
            <a:r>
              <a:rPr lang="en-US" sz="4800" kern="1200" dirty="0" err="1">
                <a:solidFill>
                  <a:srgbClr val="FFFFFF"/>
                </a:solidFill>
                <a:latin typeface="Arial" panose="020B0604020202020204" pitchFamily="34" charset="0"/>
                <a:ea typeface="+mj-ea"/>
                <a:cs typeface="Arial" panose="020B0604020202020204" pitchFamily="34" charset="0"/>
              </a:rPr>
              <a:t>figyelmet</a:t>
            </a:r>
            <a:r>
              <a:rPr lang="en-US" sz="4800" kern="1200" dirty="0">
                <a:solidFill>
                  <a:srgbClr val="FFFFFF"/>
                </a:solidFill>
                <a:latin typeface="Arial" panose="020B0604020202020204" pitchFamily="34" charset="0"/>
                <a:ea typeface="+mj-ea"/>
                <a:cs typeface="Arial" panose="020B0604020202020204" pitchFamily="34" charset="0"/>
              </a:rPr>
              <a:t>!</a:t>
            </a:r>
          </a:p>
        </p:txBody>
      </p:sp>
      <p:sp>
        <p:nvSpPr>
          <p:cNvPr id="21" name="Rectangle 20">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4490110"/>
            <a:ext cx="12217710" cy="2377962"/>
          </a:xfrm>
          <a:prstGeom prst="rect">
            <a:avLst/>
          </a:prstGeom>
          <a:gradFill>
            <a:gsLst>
              <a:gs pos="0">
                <a:schemeClr val="accent1">
                  <a:lumMod val="75000"/>
                  <a:alpha val="50000"/>
                </a:schemeClr>
              </a:gs>
              <a:gs pos="99000">
                <a:srgbClr val="000000">
                  <a:alpha val="34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874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171784B-35CB-AE87-5929-72316DD0BD3D}"/>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Kép 1" descr="A képen ruházat, ember, öltöny, személy látható&#10;&#10;Automatikusan generált leírás">
            <a:extLst>
              <a:ext uri="{FF2B5EF4-FFF2-40B4-BE49-F238E27FC236}">
                <a16:creationId xmlns:a16="http://schemas.microsoft.com/office/drawing/2014/main" id="{A039C14D-7AB2-8CB3-246F-ED32288325AF}"/>
              </a:ext>
            </a:extLst>
          </p:cNvPr>
          <p:cNvPicPr>
            <a:picLocks noChangeAspect="1"/>
          </p:cNvPicPr>
          <p:nvPr/>
        </p:nvPicPr>
        <p:blipFill>
          <a:blip r:embed="rId3">
            <a:extLst>
              <a:ext uri="{28A0092B-C50C-407E-A947-70E740481C1C}">
                <a14:useLocalDpi xmlns:a14="http://schemas.microsoft.com/office/drawing/2010/main" val="0"/>
              </a:ext>
            </a:extLst>
          </a:blip>
          <a:srcRect b="5436"/>
          <a:stretch/>
        </p:blipFill>
        <p:spPr>
          <a:xfrm>
            <a:off x="2522356" y="10"/>
            <a:ext cx="9669642" cy="6857990"/>
          </a:xfrm>
          <a:prstGeom prst="rect">
            <a:avLst/>
          </a:prstGeom>
        </p:spPr>
      </p:pic>
      <p:sp>
        <p:nvSpPr>
          <p:cNvPr id="23" name="Rectangle 2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zövegdoboz 3">
            <a:extLst>
              <a:ext uri="{FF2B5EF4-FFF2-40B4-BE49-F238E27FC236}">
                <a16:creationId xmlns:a16="http://schemas.microsoft.com/office/drawing/2014/main" id="{F7B8C390-3B61-47F3-4527-AB412D302C29}"/>
              </a:ext>
            </a:extLst>
          </p:cNvPr>
          <p:cNvSpPr txBox="1"/>
          <p:nvPr/>
        </p:nvSpPr>
        <p:spPr>
          <a:xfrm>
            <a:off x="596907" y="267145"/>
            <a:ext cx="6196445" cy="1899912"/>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000" dirty="0">
                <a:latin typeface="Arial" panose="020B0604020202020204" pitchFamily="34" charset="0"/>
                <a:ea typeface="+mj-ea"/>
                <a:cs typeface="Arial" panose="020B0604020202020204" pitchFamily="34" charset="0"/>
              </a:rPr>
              <a:t>Making aquaculture a vital part of the European sustainable food system</a:t>
            </a:r>
          </a:p>
        </p:txBody>
      </p:sp>
      <p:sp>
        <p:nvSpPr>
          <p:cNvPr id="9" name="Szövegdoboz 8">
            <a:extLst>
              <a:ext uri="{FF2B5EF4-FFF2-40B4-BE49-F238E27FC236}">
                <a16:creationId xmlns:a16="http://schemas.microsoft.com/office/drawing/2014/main" id="{152D3032-0D12-5AD9-7141-F7CA5C88E81B}"/>
              </a:ext>
            </a:extLst>
          </p:cNvPr>
          <p:cNvSpPr txBox="1"/>
          <p:nvPr/>
        </p:nvSpPr>
        <p:spPr>
          <a:xfrm>
            <a:off x="503389" y="2610838"/>
            <a:ext cx="4816757" cy="2750872"/>
          </a:xfrm>
          <a:prstGeom prst="rect">
            <a:avLst/>
          </a:prstGeom>
        </p:spPr>
        <p:txBody>
          <a:bodyPr vert="horz" lIns="91440" tIns="45720" rIns="91440" bIns="45720" rtlCol="0">
            <a:normAutofit/>
          </a:bodyPr>
          <a:lstStyle/>
          <a:p>
            <a:pPr marL="285750" indent="-228600">
              <a:lnSpc>
                <a:spcPct val="90000"/>
              </a:lnSpc>
              <a:spcAft>
                <a:spcPts val="1200"/>
              </a:spcAft>
              <a:buFont typeface="Arial" panose="020B0604020202020204" pitchFamily="34" charset="0"/>
              <a:buChar char="•"/>
            </a:pPr>
            <a:r>
              <a:rPr lang="en-US" dirty="0">
                <a:latin typeface="Arial Narrow" panose="020B0606020202030204" pitchFamily="34" charset="0"/>
              </a:rPr>
              <a:t>EU </a:t>
            </a:r>
            <a:r>
              <a:rPr lang="en-US" dirty="0" err="1">
                <a:latin typeface="Arial Narrow" panose="020B0606020202030204" pitchFamily="34" charset="0"/>
              </a:rPr>
              <a:t>magyar</a:t>
            </a:r>
            <a:r>
              <a:rPr lang="en-US" dirty="0">
                <a:latin typeface="Arial Narrow" panose="020B0606020202030204" pitchFamily="34" charset="0"/>
              </a:rPr>
              <a:t> </a:t>
            </a:r>
            <a:r>
              <a:rPr lang="en-US" dirty="0" err="1">
                <a:latin typeface="Arial Narrow" panose="020B0606020202030204" pitchFamily="34" charset="0"/>
              </a:rPr>
              <a:t>elnökség</a:t>
            </a:r>
            <a:r>
              <a:rPr lang="en-US" dirty="0">
                <a:latin typeface="Arial Narrow" panose="020B0606020202030204" pitchFamily="34" charset="0"/>
              </a:rPr>
              <a:t> 2024. </a:t>
            </a:r>
            <a:r>
              <a:rPr lang="en-US" dirty="0" err="1">
                <a:latin typeface="Arial Narrow" panose="020B0606020202030204" pitchFamily="34" charset="0"/>
              </a:rPr>
              <a:t>július</a:t>
            </a:r>
            <a:r>
              <a:rPr lang="en-US" dirty="0">
                <a:latin typeface="Arial Narrow" panose="020B0606020202030204" pitchFamily="34" charset="0"/>
              </a:rPr>
              <a:t> 01 – </a:t>
            </a:r>
            <a:r>
              <a:rPr lang="en-US" dirty="0" err="1">
                <a:latin typeface="Arial Narrow" panose="020B0606020202030204" pitchFamily="34" charset="0"/>
              </a:rPr>
              <a:t>december</a:t>
            </a:r>
            <a:r>
              <a:rPr lang="en-US" dirty="0">
                <a:latin typeface="Arial Narrow" panose="020B0606020202030204" pitchFamily="34" charset="0"/>
              </a:rPr>
              <a:t> 31.</a:t>
            </a:r>
          </a:p>
          <a:p>
            <a:pPr marL="285750" indent="-228600">
              <a:lnSpc>
                <a:spcPct val="90000"/>
              </a:lnSpc>
              <a:spcAft>
                <a:spcPts val="1200"/>
              </a:spcAft>
              <a:buFont typeface="Arial" panose="020B0604020202020204" pitchFamily="34" charset="0"/>
              <a:buChar char="•"/>
            </a:pPr>
            <a:r>
              <a:rPr lang="en-US" dirty="0" err="1">
                <a:latin typeface="Arial Narrow" panose="020B0606020202030204" pitchFamily="34" charset="0"/>
              </a:rPr>
              <a:t>Prioritások</a:t>
            </a:r>
            <a:r>
              <a:rPr lang="en-US" dirty="0">
                <a:latin typeface="Arial Narrow" panose="020B0606020202030204" pitchFamily="34" charset="0"/>
              </a:rPr>
              <a:t> </a:t>
            </a:r>
            <a:r>
              <a:rPr lang="en-US" dirty="0" err="1">
                <a:latin typeface="Arial Narrow" panose="020B0606020202030204" pitchFamily="34" charset="0"/>
              </a:rPr>
              <a:t>között</a:t>
            </a:r>
            <a:r>
              <a:rPr lang="en-US" dirty="0">
                <a:latin typeface="Arial Narrow" panose="020B0606020202030204" pitchFamily="34" charset="0"/>
              </a:rPr>
              <a:t> </a:t>
            </a:r>
            <a:r>
              <a:rPr lang="en-US" dirty="0" err="1">
                <a:latin typeface="Arial Narrow" panose="020B0606020202030204" pitchFamily="34" charset="0"/>
              </a:rPr>
              <a:t>először</a:t>
            </a:r>
            <a:r>
              <a:rPr lang="en-US" dirty="0">
                <a:latin typeface="Arial Narrow" panose="020B0606020202030204" pitchFamily="34" charset="0"/>
              </a:rPr>
              <a:t> </a:t>
            </a:r>
            <a:r>
              <a:rPr lang="en-US" dirty="0" err="1">
                <a:latin typeface="Arial Narrow" panose="020B0606020202030204" pitchFamily="34" charset="0"/>
              </a:rPr>
              <a:t>szerepel</a:t>
            </a:r>
            <a:r>
              <a:rPr lang="en-US" dirty="0">
                <a:latin typeface="Arial Narrow" panose="020B0606020202030204" pitchFamily="34" charset="0"/>
              </a:rPr>
              <a:t> </a:t>
            </a:r>
            <a:r>
              <a:rPr lang="en-US" dirty="0" err="1">
                <a:latin typeface="Arial Narrow" panose="020B0606020202030204" pitchFamily="34" charset="0"/>
              </a:rPr>
              <a:t>az</a:t>
            </a:r>
            <a:r>
              <a:rPr lang="en-US" dirty="0">
                <a:latin typeface="Arial Narrow" panose="020B0606020202030204" pitchFamily="34" charset="0"/>
              </a:rPr>
              <a:t> akvakultúra</a:t>
            </a:r>
          </a:p>
          <a:p>
            <a:pPr marL="285750" indent="-228600">
              <a:lnSpc>
                <a:spcPct val="90000"/>
              </a:lnSpc>
              <a:spcAft>
                <a:spcPts val="1200"/>
              </a:spcAft>
              <a:buFont typeface="Arial" panose="020B0604020202020204" pitchFamily="34" charset="0"/>
              <a:buChar char="•"/>
            </a:pPr>
            <a:r>
              <a:rPr lang="en-US" dirty="0" err="1">
                <a:latin typeface="Arial Narrow" panose="020B0606020202030204" pitchFamily="34" charset="0"/>
              </a:rPr>
              <a:t>Főigazgatói</a:t>
            </a:r>
            <a:r>
              <a:rPr lang="en-US" dirty="0">
                <a:latin typeface="Arial Narrow" panose="020B0606020202030204" pitchFamily="34" charset="0"/>
              </a:rPr>
              <a:t> </a:t>
            </a:r>
            <a:r>
              <a:rPr lang="en-US" dirty="0" err="1">
                <a:latin typeface="Arial Narrow" panose="020B0606020202030204" pitchFamily="34" charset="0"/>
              </a:rPr>
              <a:t>informális</a:t>
            </a:r>
            <a:r>
              <a:rPr lang="en-US" dirty="0">
                <a:latin typeface="Arial Narrow" panose="020B0606020202030204" pitchFamily="34" charset="0"/>
              </a:rPr>
              <a:t> </a:t>
            </a:r>
            <a:r>
              <a:rPr lang="en-US" dirty="0" err="1">
                <a:latin typeface="Arial Narrow" panose="020B0606020202030204" pitchFamily="34" charset="0"/>
              </a:rPr>
              <a:t>találkozó</a:t>
            </a:r>
            <a:r>
              <a:rPr lang="en-US" dirty="0">
                <a:latin typeface="Arial Narrow" panose="020B0606020202030204" pitchFamily="34" charset="0"/>
              </a:rPr>
              <a:t>, </a:t>
            </a:r>
            <a:r>
              <a:rPr lang="en-US" dirty="0" err="1">
                <a:latin typeface="Arial Narrow" panose="020B0606020202030204" pitchFamily="34" charset="0"/>
              </a:rPr>
              <a:t>Balatonfüred</a:t>
            </a:r>
            <a:r>
              <a:rPr lang="en-US" dirty="0">
                <a:latin typeface="Arial Narrow" panose="020B0606020202030204" pitchFamily="34" charset="0"/>
              </a:rPr>
              <a:t> (2024. </a:t>
            </a:r>
            <a:r>
              <a:rPr lang="en-US" dirty="0" err="1">
                <a:latin typeface="Arial Narrow" panose="020B0606020202030204" pitchFamily="34" charset="0"/>
              </a:rPr>
              <a:t>július</a:t>
            </a:r>
            <a:r>
              <a:rPr lang="en-US" dirty="0">
                <a:latin typeface="Arial Narrow" panose="020B0606020202030204" pitchFamily="34" charset="0"/>
              </a:rPr>
              <a:t> 08.)</a:t>
            </a:r>
          </a:p>
          <a:p>
            <a:pPr marL="285750" indent="-228600">
              <a:lnSpc>
                <a:spcPct val="90000"/>
              </a:lnSpc>
              <a:spcAft>
                <a:spcPts val="1200"/>
              </a:spcAft>
              <a:buFont typeface="Arial" panose="020B0604020202020204" pitchFamily="34" charset="0"/>
              <a:buChar char="•"/>
            </a:pPr>
            <a:r>
              <a:rPr lang="en-US" dirty="0" err="1">
                <a:latin typeface="Arial Narrow" panose="020B0606020202030204" pitchFamily="34" charset="0"/>
              </a:rPr>
              <a:t>HUNATiP</a:t>
            </a:r>
            <a:r>
              <a:rPr lang="en-US" dirty="0">
                <a:latin typeface="Arial Narrow" panose="020B0606020202030204" pitchFamily="34" charset="0"/>
              </a:rPr>
              <a:t> Workshop, </a:t>
            </a:r>
            <a:r>
              <a:rPr lang="en-US" dirty="0" err="1">
                <a:latin typeface="Arial Narrow" panose="020B0606020202030204" pitchFamily="34" charset="0"/>
              </a:rPr>
              <a:t>Brüsszel</a:t>
            </a:r>
            <a:r>
              <a:rPr lang="en-US" dirty="0">
                <a:latin typeface="Arial Narrow" panose="020B0606020202030204" pitchFamily="34" charset="0"/>
              </a:rPr>
              <a:t> (2024. </a:t>
            </a:r>
            <a:r>
              <a:rPr lang="en-US" dirty="0" err="1">
                <a:latin typeface="Arial Narrow" panose="020B0606020202030204" pitchFamily="34" charset="0"/>
              </a:rPr>
              <a:t>október</a:t>
            </a:r>
            <a:r>
              <a:rPr lang="en-US" dirty="0">
                <a:latin typeface="Arial Narrow" panose="020B0606020202030204" pitchFamily="34" charset="0"/>
              </a:rPr>
              <a:t> 14.)</a:t>
            </a:r>
          </a:p>
          <a:p>
            <a:pPr marL="285750" indent="-228600">
              <a:lnSpc>
                <a:spcPct val="90000"/>
              </a:lnSpc>
              <a:spcAft>
                <a:spcPts val="1200"/>
              </a:spcAft>
              <a:buFont typeface="Arial" panose="020B0604020202020204" pitchFamily="34" charset="0"/>
              <a:buChar char="•"/>
            </a:pPr>
            <a:r>
              <a:rPr lang="en-US" dirty="0" err="1">
                <a:latin typeface="Arial Narrow" panose="020B0606020202030204" pitchFamily="34" charset="0"/>
              </a:rPr>
              <a:t>Fókuszban</a:t>
            </a:r>
            <a:r>
              <a:rPr lang="en-US" dirty="0">
                <a:latin typeface="Arial Narrow" panose="020B0606020202030204" pitchFamily="34" charset="0"/>
              </a:rPr>
              <a:t> </a:t>
            </a:r>
            <a:r>
              <a:rPr lang="en-US" dirty="0" err="1">
                <a:latin typeface="Arial Narrow" panose="020B0606020202030204" pitchFamily="34" charset="0"/>
              </a:rPr>
              <a:t>az</a:t>
            </a:r>
            <a:r>
              <a:rPr lang="en-US" dirty="0">
                <a:latin typeface="Arial Narrow" panose="020B0606020202030204" pitchFamily="34" charset="0"/>
              </a:rPr>
              <a:t> </a:t>
            </a:r>
            <a:r>
              <a:rPr lang="en-US" dirty="0" err="1">
                <a:latin typeface="Arial Narrow" panose="020B0606020202030204" pitchFamily="34" charset="0"/>
              </a:rPr>
              <a:t>európai</a:t>
            </a:r>
            <a:r>
              <a:rPr lang="en-US" dirty="0">
                <a:latin typeface="Arial Narrow" panose="020B0606020202030204" pitchFamily="34" charset="0"/>
              </a:rPr>
              <a:t> akvakultúra </a:t>
            </a:r>
            <a:r>
              <a:rPr lang="en-US" dirty="0" err="1">
                <a:latin typeface="Arial Narrow" panose="020B0606020202030204" pitchFamily="34" charset="0"/>
              </a:rPr>
              <a:t>fejlesztése</a:t>
            </a:r>
            <a:r>
              <a:rPr lang="en-US" dirty="0">
                <a:latin typeface="Arial Narrow" panose="020B0606020202030204" pitchFamily="34" charset="0"/>
              </a:rPr>
              <a:t> </a:t>
            </a:r>
            <a:r>
              <a:rPr lang="en-US" dirty="0" err="1">
                <a:latin typeface="Arial Narrow" panose="020B0606020202030204" pitchFamily="34" charset="0"/>
              </a:rPr>
              <a:t>az</a:t>
            </a:r>
            <a:r>
              <a:rPr lang="en-US" dirty="0">
                <a:latin typeface="Arial Narrow" panose="020B0606020202030204" pitchFamily="34" charset="0"/>
              </a:rPr>
              <a:t> </a:t>
            </a:r>
            <a:r>
              <a:rPr lang="en-US" dirty="0" err="1">
                <a:latin typeface="Arial Narrow" panose="020B0606020202030204" pitchFamily="34" charset="0"/>
              </a:rPr>
              <a:t>élelmiszerrendszerek</a:t>
            </a:r>
            <a:r>
              <a:rPr lang="en-US" dirty="0">
                <a:latin typeface="Arial Narrow" panose="020B0606020202030204" pitchFamily="34" charset="0"/>
              </a:rPr>
              <a:t> </a:t>
            </a:r>
            <a:r>
              <a:rPr lang="en-US" dirty="0" err="1">
                <a:latin typeface="Arial Narrow" panose="020B0606020202030204" pitchFamily="34" charset="0"/>
              </a:rPr>
              <a:t>részeként</a:t>
            </a:r>
            <a:r>
              <a:rPr lang="en-US" dirty="0">
                <a:latin typeface="Arial Narrow" panose="020B0606020202030204" pitchFamily="34" charset="0"/>
              </a:rPr>
              <a:t>.</a:t>
            </a:r>
          </a:p>
        </p:txBody>
      </p:sp>
    </p:spTree>
    <p:extLst>
      <p:ext uri="{BB962C8B-B14F-4D97-AF65-F5344CB8AC3E}">
        <p14:creationId xmlns:p14="http://schemas.microsoft.com/office/powerpoint/2010/main" val="4008934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a:extLst>
              <a:ext uri="{FF2B5EF4-FFF2-40B4-BE49-F238E27FC236}">
                <a16:creationId xmlns:a16="http://schemas.microsoft.com/office/drawing/2014/main" id="{6D280AE8-A3B6-3912-09B5-8A7AB62CAE77}"/>
              </a:ext>
            </a:extLst>
          </p:cNvPr>
          <p:cNvSpPr txBox="1"/>
          <p:nvPr/>
        </p:nvSpPr>
        <p:spPr>
          <a:xfrm>
            <a:off x="1177474" y="386080"/>
            <a:ext cx="4185761" cy="646331"/>
          </a:xfrm>
          <a:prstGeom prst="rect">
            <a:avLst/>
          </a:prstGeom>
          <a:noFill/>
        </p:spPr>
        <p:txBody>
          <a:bodyPr wrap="none" rtlCol="0">
            <a:spAutoFit/>
          </a:bodyPr>
          <a:lstStyle/>
          <a:p>
            <a:r>
              <a:rPr lang="hu-HU" sz="3600" dirty="0">
                <a:latin typeface="Arial" panose="020B0604020202020204" pitchFamily="34" charset="0"/>
                <a:cs typeface="Arial" panose="020B0604020202020204" pitchFamily="34" charset="0"/>
              </a:rPr>
              <a:t>Szarvasi deklaráció</a:t>
            </a:r>
          </a:p>
        </p:txBody>
      </p:sp>
      <p:pic>
        <p:nvPicPr>
          <p:cNvPr id="8" name="Kép 7" descr="A képen szöveg, képernyőkép, víz, térkép látható&#10;&#10;Automatikusan generált leírás">
            <a:extLst>
              <a:ext uri="{FF2B5EF4-FFF2-40B4-BE49-F238E27FC236}">
                <a16:creationId xmlns:a16="http://schemas.microsoft.com/office/drawing/2014/main" id="{FCB1B033-0C02-EE43-8CE6-C24D626A0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3547" y="182155"/>
            <a:ext cx="4534293" cy="6401355"/>
          </a:xfrm>
          <a:prstGeom prst="rect">
            <a:avLst/>
          </a:prstGeom>
          <a:ln>
            <a:solidFill>
              <a:schemeClr val="tx1">
                <a:lumMod val="50000"/>
                <a:lumOff val="50000"/>
              </a:schemeClr>
            </a:solidFill>
          </a:ln>
        </p:spPr>
      </p:pic>
      <p:sp>
        <p:nvSpPr>
          <p:cNvPr id="9" name="Szövegdoboz 8">
            <a:extLst>
              <a:ext uri="{FF2B5EF4-FFF2-40B4-BE49-F238E27FC236}">
                <a16:creationId xmlns:a16="http://schemas.microsoft.com/office/drawing/2014/main" id="{B1B114FB-CF2B-F6E5-7B90-54FFFA2B64A6}"/>
              </a:ext>
            </a:extLst>
          </p:cNvPr>
          <p:cNvSpPr txBox="1"/>
          <p:nvPr/>
        </p:nvSpPr>
        <p:spPr>
          <a:xfrm>
            <a:off x="426720" y="1203177"/>
            <a:ext cx="6715760" cy="2769989"/>
          </a:xfrm>
          <a:prstGeom prst="rect">
            <a:avLst/>
          </a:prstGeom>
          <a:noFill/>
        </p:spPr>
        <p:txBody>
          <a:bodyPr wrap="square" rtlCol="0">
            <a:spAutoFit/>
          </a:bodyPr>
          <a:lstStyle/>
          <a:p>
            <a:pPr marL="285750" indent="-285750">
              <a:spcAft>
                <a:spcPts val="1200"/>
              </a:spcAft>
              <a:buFont typeface="Wingdings" panose="05000000000000000000" pitchFamily="2" charset="2"/>
              <a:buChar char="§"/>
            </a:pPr>
            <a:r>
              <a:rPr lang="hu-HU" dirty="0">
                <a:latin typeface="Arial Narrow" panose="020B0606020202030204" pitchFamily="34" charset="0"/>
              </a:rPr>
              <a:t>Elmúlt évek legfontosabb, egységes európai  ágazati fellépése a tógazdasági haltermelés fejlesztése érdekében.</a:t>
            </a:r>
          </a:p>
          <a:p>
            <a:pPr marL="285750" indent="-285750">
              <a:spcAft>
                <a:spcPts val="1200"/>
              </a:spcAft>
              <a:buFont typeface="Wingdings" panose="05000000000000000000" pitchFamily="2" charset="2"/>
              <a:buChar char="§"/>
            </a:pPr>
            <a:r>
              <a:rPr lang="hu-HU" dirty="0">
                <a:latin typeface="Arial Narrow" panose="020B0606020202030204" pitchFamily="34" charset="0"/>
              </a:rPr>
              <a:t>Megjelent a Pontykonferencia kiadványa a FAO gondozásában</a:t>
            </a:r>
            <a:r>
              <a:rPr lang="hu-HU" dirty="0"/>
              <a:t> (</a:t>
            </a:r>
            <a:r>
              <a:rPr lang="hu-HU" dirty="0">
                <a:latin typeface="Arial Narrow" panose="020B0606020202030204" pitchFamily="34" charset="0"/>
              </a:rPr>
              <a:t>https://openknowledge.fao.org/items/d6a50886-07f2-45f1-9c58-6b1a6a26171d)</a:t>
            </a:r>
          </a:p>
          <a:p>
            <a:pPr marL="285750" indent="-285750">
              <a:spcAft>
                <a:spcPts val="1200"/>
              </a:spcAft>
              <a:buFont typeface="Wingdings" panose="05000000000000000000" pitchFamily="2" charset="2"/>
              <a:buChar char="§"/>
            </a:pPr>
            <a:r>
              <a:rPr lang="hu-HU" dirty="0">
                <a:latin typeface="Arial Narrow" panose="020B0606020202030204" pitchFamily="34" charset="0"/>
              </a:rPr>
              <a:t>Magyarul is megjelent a Halászat: 2023. 4. számban.</a:t>
            </a:r>
          </a:p>
          <a:p>
            <a:pPr marL="285750" indent="-285750">
              <a:spcAft>
                <a:spcPts val="1200"/>
              </a:spcAft>
              <a:buFont typeface="Wingdings" panose="05000000000000000000" pitchFamily="2" charset="2"/>
              <a:buChar char="§"/>
            </a:pPr>
            <a:r>
              <a:rPr lang="hu-HU" dirty="0">
                <a:latin typeface="Arial Narrow" panose="020B0606020202030204" pitchFamily="34" charset="0"/>
              </a:rPr>
              <a:t>További lépés lehetne, hogy a tógazdálkodás bekerüljön a</a:t>
            </a:r>
            <a:r>
              <a:rPr lang="hu-HU" dirty="0">
                <a:effectLst/>
                <a:latin typeface="Arial Narrow" panose="020B0606020202030204" pitchFamily="34" charset="0"/>
                <a:ea typeface="Calibri" panose="020F0502020204030204" pitchFamily="34" charset="0"/>
                <a:cs typeface="Calibri" panose="020F0502020204030204" pitchFamily="34" charset="0"/>
              </a:rPr>
              <a:t> FAO Globálisan Fontos Mezőgazdasági Örökségi Rendszerei (GIAAHS) közé.</a:t>
            </a:r>
            <a:endParaRPr lang="hu-HU" dirty="0">
              <a:latin typeface="Arial Narrow" panose="020B0606020202030204" pitchFamily="34" charset="0"/>
            </a:endParaRPr>
          </a:p>
        </p:txBody>
      </p:sp>
      <p:sp>
        <p:nvSpPr>
          <p:cNvPr id="11" name="Szövegdoboz 10">
            <a:extLst>
              <a:ext uri="{FF2B5EF4-FFF2-40B4-BE49-F238E27FC236}">
                <a16:creationId xmlns:a16="http://schemas.microsoft.com/office/drawing/2014/main" id="{285B2F61-CF06-57E7-88AD-2A36A375DA86}"/>
              </a:ext>
            </a:extLst>
          </p:cNvPr>
          <p:cNvSpPr txBox="1"/>
          <p:nvPr/>
        </p:nvSpPr>
        <p:spPr>
          <a:xfrm>
            <a:off x="736600" y="4239348"/>
            <a:ext cx="6096000" cy="1938992"/>
          </a:xfrm>
          <a:prstGeom prst="rect">
            <a:avLst/>
          </a:prstGeom>
          <a:noFill/>
        </p:spPr>
        <p:txBody>
          <a:bodyPr wrap="square">
            <a:spAutoFit/>
          </a:bodyPr>
          <a:lstStyle/>
          <a:p>
            <a:pPr algn="just"/>
            <a:r>
              <a:rPr lang="hu-HU" sz="1500" i="1" dirty="0">
                <a:effectLst/>
                <a:latin typeface="Arial Narrow" panose="020B0606020202030204" pitchFamily="34" charset="0"/>
                <a:ea typeface="Calibri" panose="020F0502020204030204" pitchFamily="34" charset="0"/>
                <a:cs typeface="Calibri" panose="020F0502020204030204" pitchFamily="34" charset="0"/>
              </a:rPr>
              <a:t>„A legfontosabb </a:t>
            </a:r>
            <a:r>
              <a:rPr lang="hu-HU" sz="1500" i="1" dirty="0" err="1">
                <a:effectLst/>
                <a:latin typeface="Arial Narrow" panose="020B0606020202030204" pitchFamily="34" charset="0"/>
                <a:ea typeface="Calibri" panose="020F0502020204030204" pitchFamily="34" charset="0"/>
                <a:cs typeface="Calibri" panose="020F0502020204030204" pitchFamily="34" charset="0"/>
              </a:rPr>
              <a:t>akvakultúrával</a:t>
            </a:r>
            <a:r>
              <a:rPr lang="hu-HU" sz="1500" i="1" dirty="0">
                <a:effectLst/>
                <a:latin typeface="Arial Narrow" panose="020B0606020202030204" pitchFamily="34" charset="0"/>
                <a:ea typeface="Calibri" panose="020F0502020204030204" pitchFamily="34" charset="0"/>
                <a:cs typeface="Calibri" panose="020F0502020204030204" pitchFamily="34" charset="0"/>
              </a:rPr>
              <a:t> kapcsolatos hosszú távú célkitűzésünk az Európai Unióban, hogy az ágazat kiemelten fontos területként jelenjen meg az Európai Unió működéséről szóló szerződésben (EUMSZ) és ezzel együtt kerüljön kialakításra egy önálló, közös akvakultúra-politika, beleértve a fenntartható termelést erősítő támogatási formákat. Ebben a politikában a Bizottságnak fokozott figyelmet kell fordítania a hagyományos, a tápláléklánc alacsonyabb szintjein lévő édesvízi halfajok termelésében rejlő lehetőségek jobb kihasználására az EU „Kék biomassza-alapú gazdaság” céljainak elérése érdekében.”</a:t>
            </a:r>
            <a:endParaRPr lang="hu-HU" sz="1500" i="1" dirty="0"/>
          </a:p>
        </p:txBody>
      </p:sp>
    </p:spTree>
    <p:extLst>
      <p:ext uri="{BB962C8B-B14F-4D97-AF65-F5344CB8AC3E}">
        <p14:creationId xmlns:p14="http://schemas.microsoft.com/office/powerpoint/2010/main" val="1079580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8590C-642C-BD88-2AC1-89D1C142C018}"/>
            </a:ext>
          </a:extLst>
        </p:cNvPr>
        <p:cNvGrpSpPr/>
        <p:nvPr/>
      </p:nvGrpSpPr>
      <p:grpSpPr>
        <a:xfrm>
          <a:off x="0" y="0"/>
          <a:ext cx="0" cy="0"/>
          <a:chOff x="0" y="0"/>
          <a:chExt cx="0" cy="0"/>
        </a:xfrm>
      </p:grpSpPr>
      <p:sp>
        <p:nvSpPr>
          <p:cNvPr id="2" name="Szövegdoboz 1">
            <a:extLst>
              <a:ext uri="{FF2B5EF4-FFF2-40B4-BE49-F238E27FC236}">
                <a16:creationId xmlns:a16="http://schemas.microsoft.com/office/drawing/2014/main" id="{1B73D06F-C51A-49E6-CD23-2710D8F9CF28}"/>
              </a:ext>
            </a:extLst>
          </p:cNvPr>
          <p:cNvSpPr txBox="1"/>
          <p:nvPr/>
        </p:nvSpPr>
        <p:spPr>
          <a:xfrm>
            <a:off x="497296" y="2564933"/>
            <a:ext cx="7224303" cy="1785104"/>
          </a:xfrm>
          <a:prstGeom prst="rect">
            <a:avLst/>
          </a:prstGeom>
          <a:noFill/>
        </p:spPr>
        <p:txBody>
          <a:bodyPr wrap="square" rtlCol="0">
            <a:spAutoFit/>
          </a:bodyPr>
          <a:lstStyle/>
          <a:p>
            <a:pPr marL="285750" indent="-285750">
              <a:spcAft>
                <a:spcPts val="1200"/>
              </a:spcAft>
              <a:buFont typeface="Wingdings" panose="05000000000000000000" pitchFamily="2" charset="2"/>
              <a:buChar char="§"/>
            </a:pPr>
            <a:r>
              <a:rPr lang="hu-HU" dirty="0">
                <a:latin typeface="Arial Narrow" panose="020B0606020202030204" pitchFamily="34" charset="0"/>
              </a:rPr>
              <a:t>2024. novemberben fogadta el a FEAP közgyűlése az új állásfoglalást.</a:t>
            </a:r>
          </a:p>
          <a:p>
            <a:pPr marL="285750" indent="-285750">
              <a:spcAft>
                <a:spcPts val="1200"/>
              </a:spcAft>
              <a:buFont typeface="Wingdings" panose="05000000000000000000" pitchFamily="2" charset="2"/>
              <a:buChar char="§"/>
            </a:pPr>
            <a:r>
              <a:rPr lang="hu-HU" dirty="0">
                <a:latin typeface="Arial Narrow" panose="020B0606020202030204" pitchFamily="34" charset="0"/>
              </a:rPr>
              <a:t>A dokumentum sürgeti az EU szintű kezelési terv kidolgozását.</a:t>
            </a:r>
          </a:p>
          <a:p>
            <a:pPr marL="285750" indent="-285750">
              <a:spcAft>
                <a:spcPts val="1200"/>
              </a:spcAft>
              <a:buFont typeface="Wingdings" panose="05000000000000000000" pitchFamily="2" charset="2"/>
              <a:buChar char="§"/>
            </a:pPr>
            <a:r>
              <a:rPr lang="hu-HU" dirty="0">
                <a:latin typeface="Arial Narrow" panose="020B0606020202030204" pitchFamily="34" charset="0"/>
              </a:rPr>
              <a:t>Ezzel együtt az EIFAAC a Bizottság támogatásával hozzákezdett egy európai kárókatona kezelési terv megalapozásához, amiben a FEAP fókuszcsoportja is aktívan részt vesz.</a:t>
            </a:r>
          </a:p>
        </p:txBody>
      </p:sp>
      <p:sp>
        <p:nvSpPr>
          <p:cNvPr id="3" name="Szövegdoboz 2">
            <a:extLst>
              <a:ext uri="{FF2B5EF4-FFF2-40B4-BE49-F238E27FC236}">
                <a16:creationId xmlns:a16="http://schemas.microsoft.com/office/drawing/2014/main" id="{A617F246-4391-C234-28E1-BF9551FFBB25}"/>
              </a:ext>
            </a:extLst>
          </p:cNvPr>
          <p:cNvSpPr txBox="1"/>
          <p:nvPr/>
        </p:nvSpPr>
        <p:spPr>
          <a:xfrm>
            <a:off x="1177474" y="254000"/>
            <a:ext cx="10140766" cy="1077218"/>
          </a:xfrm>
          <a:prstGeom prst="rect">
            <a:avLst/>
          </a:prstGeom>
          <a:noFill/>
        </p:spPr>
        <p:txBody>
          <a:bodyPr wrap="square" rtlCol="0">
            <a:spAutoFit/>
          </a:bodyPr>
          <a:lstStyle/>
          <a:p>
            <a:r>
              <a:rPr lang="hu-HU" sz="3200" dirty="0">
                <a:latin typeface="Arial" panose="020B0604020202020204" pitchFamily="34" charset="0"/>
                <a:cs typeface="Arial" panose="020B0604020202020204" pitchFamily="34" charset="0"/>
              </a:rPr>
              <a:t>FEAP Környezetvédelmi Bizottságának fontosabb tevékenységei</a:t>
            </a:r>
          </a:p>
        </p:txBody>
      </p:sp>
      <p:sp>
        <p:nvSpPr>
          <p:cNvPr id="5" name="Szövegdoboz 4">
            <a:extLst>
              <a:ext uri="{FF2B5EF4-FFF2-40B4-BE49-F238E27FC236}">
                <a16:creationId xmlns:a16="http://schemas.microsoft.com/office/drawing/2014/main" id="{A99AEAB7-3E2B-F53F-7EB5-F520C7A4B741}"/>
              </a:ext>
            </a:extLst>
          </p:cNvPr>
          <p:cNvSpPr txBox="1"/>
          <p:nvPr/>
        </p:nvSpPr>
        <p:spPr>
          <a:xfrm>
            <a:off x="497297" y="1736149"/>
            <a:ext cx="7671343" cy="707886"/>
          </a:xfrm>
          <a:prstGeom prst="rect">
            <a:avLst/>
          </a:prstGeom>
          <a:noFill/>
        </p:spPr>
        <p:txBody>
          <a:bodyPr wrap="square">
            <a:spAutoFit/>
          </a:bodyPr>
          <a:lstStyle/>
          <a:p>
            <a:r>
              <a:rPr lang="hu-HU" sz="2000" b="1" dirty="0">
                <a:latin typeface="Arial" panose="020B0604020202020204" pitchFamily="34" charset="0"/>
                <a:cs typeface="Arial" panose="020B0604020202020204" pitchFamily="34" charset="0"/>
              </a:rPr>
              <a:t>Állásfoglalás a Kárókatona EU szintű kezelésének szükségességéről</a:t>
            </a:r>
          </a:p>
        </p:txBody>
      </p:sp>
      <p:pic>
        <p:nvPicPr>
          <p:cNvPr id="7" name="Kép 6" descr="A képen szöveg, képernyőkép, Betűtípus, levél látható&#10;&#10;Automatikusan generált leírás">
            <a:extLst>
              <a:ext uri="{FF2B5EF4-FFF2-40B4-BE49-F238E27FC236}">
                <a16:creationId xmlns:a16="http://schemas.microsoft.com/office/drawing/2014/main" id="{188A59A0-C05C-FD1E-D070-0A0F1B4EC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3098" y="1406692"/>
            <a:ext cx="3788902" cy="5451308"/>
          </a:xfrm>
          <a:prstGeom prst="rect">
            <a:avLst/>
          </a:prstGeom>
        </p:spPr>
      </p:pic>
      <p:sp>
        <p:nvSpPr>
          <p:cNvPr id="9" name="Szövegdoboz 8">
            <a:extLst>
              <a:ext uri="{FF2B5EF4-FFF2-40B4-BE49-F238E27FC236}">
                <a16:creationId xmlns:a16="http://schemas.microsoft.com/office/drawing/2014/main" id="{C8AE1176-FB37-310F-F6B5-BCF0A3408C2B}"/>
              </a:ext>
            </a:extLst>
          </p:cNvPr>
          <p:cNvSpPr txBox="1"/>
          <p:nvPr/>
        </p:nvSpPr>
        <p:spPr>
          <a:xfrm>
            <a:off x="1061447" y="4604157"/>
            <a:ext cx="6096000" cy="1246495"/>
          </a:xfrm>
          <a:prstGeom prst="rect">
            <a:avLst/>
          </a:prstGeom>
          <a:noFill/>
        </p:spPr>
        <p:txBody>
          <a:bodyPr wrap="square">
            <a:spAutoFit/>
          </a:bodyPr>
          <a:lstStyle/>
          <a:p>
            <a:pPr algn="just"/>
            <a:r>
              <a:rPr lang="hu-HU" sz="1500" i="1" dirty="0">
                <a:latin typeface="Arial Narrow" panose="020B0606020202030204" pitchFamily="34" charset="0"/>
              </a:rPr>
              <a:t>„Az akvakultúra-termelőknek vitathatatlan joguk van a saját tulajdonukban álló és a tevékenységük által fenntartott területen előállított termelés megvédéséhez, ezzel együtt felelősséggel tartoznak az általuk megtermelt halak jólétének és egészségének megőrzéséért, megvédve azokat a kárókatona indokolatlan károkozásától és zavarásától.”</a:t>
            </a:r>
          </a:p>
        </p:txBody>
      </p:sp>
    </p:spTree>
    <p:extLst>
      <p:ext uri="{BB962C8B-B14F-4D97-AF65-F5344CB8AC3E}">
        <p14:creationId xmlns:p14="http://schemas.microsoft.com/office/powerpoint/2010/main" val="30357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66144F-74DB-FFDF-BC5E-3F621C37B951}"/>
            </a:ext>
          </a:extLst>
        </p:cNvPr>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Kép 9" descr="A képen kültéri, víz, horizont, természet látható&#10;&#10;Automatikusan generált leírás">
            <a:extLst>
              <a:ext uri="{FF2B5EF4-FFF2-40B4-BE49-F238E27FC236}">
                <a16:creationId xmlns:a16="http://schemas.microsoft.com/office/drawing/2014/main" id="{FF17E596-6D9D-52B1-C021-D723836DCEAD}"/>
              </a:ext>
            </a:extLst>
          </p:cNvPr>
          <p:cNvPicPr>
            <a:picLocks noChangeAspect="1"/>
          </p:cNvPicPr>
          <p:nvPr/>
        </p:nvPicPr>
        <p:blipFill>
          <a:blip r:embed="rId2">
            <a:extLst>
              <a:ext uri="{28A0092B-C50C-407E-A947-70E740481C1C}">
                <a14:useLocalDpi xmlns:a14="http://schemas.microsoft.com/office/drawing/2010/main" val="0"/>
              </a:ext>
            </a:extLst>
          </a:blip>
          <a:srcRect l="3184" r="2349" b="2"/>
          <a:stretch/>
        </p:blipFill>
        <p:spPr>
          <a:xfrm>
            <a:off x="1" y="10"/>
            <a:ext cx="9669642" cy="6857990"/>
          </a:xfrm>
          <a:prstGeom prst="rect">
            <a:avLst/>
          </a:prstGeom>
        </p:spPr>
      </p:pic>
      <p:sp>
        <p:nvSpPr>
          <p:cNvPr id="31" name="Rectangle 3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zövegdoboz 2">
            <a:extLst>
              <a:ext uri="{FF2B5EF4-FFF2-40B4-BE49-F238E27FC236}">
                <a16:creationId xmlns:a16="http://schemas.microsoft.com/office/drawing/2014/main" id="{A28BB54D-2013-12DA-7760-399092B74608}"/>
              </a:ext>
            </a:extLst>
          </p:cNvPr>
          <p:cNvSpPr txBox="1"/>
          <p:nvPr/>
        </p:nvSpPr>
        <p:spPr>
          <a:xfrm>
            <a:off x="7548998" y="163872"/>
            <a:ext cx="4241290" cy="118456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000" dirty="0" err="1">
                <a:latin typeface="Arial" panose="020B0604020202020204" pitchFamily="34" charset="0"/>
                <a:ea typeface="+mj-ea"/>
                <a:cs typeface="Arial" panose="020B0604020202020204" pitchFamily="34" charset="0"/>
              </a:rPr>
              <a:t>Organikus</a:t>
            </a:r>
            <a:r>
              <a:rPr lang="en-US" sz="3000" dirty="0">
                <a:latin typeface="Arial" panose="020B0604020202020204" pitchFamily="34" charset="0"/>
                <a:ea typeface="+mj-ea"/>
                <a:cs typeface="Arial" panose="020B0604020202020204" pitchFamily="34" charset="0"/>
              </a:rPr>
              <a:t> </a:t>
            </a:r>
            <a:r>
              <a:rPr lang="en-US" sz="3000" dirty="0" err="1">
                <a:latin typeface="Arial" panose="020B0604020202020204" pitchFamily="34" charset="0"/>
                <a:ea typeface="+mj-ea"/>
                <a:cs typeface="Arial" panose="020B0604020202020204" pitchFamily="34" charset="0"/>
              </a:rPr>
              <a:t>halastavi</a:t>
            </a:r>
            <a:r>
              <a:rPr lang="en-US" sz="3000" dirty="0">
                <a:latin typeface="Arial" panose="020B0604020202020204" pitchFamily="34" charset="0"/>
                <a:ea typeface="+mj-ea"/>
                <a:cs typeface="Arial" panose="020B0604020202020204" pitchFamily="34" charset="0"/>
              </a:rPr>
              <a:t> </a:t>
            </a:r>
            <a:r>
              <a:rPr lang="en-US" sz="3000" dirty="0" err="1">
                <a:latin typeface="Arial" panose="020B0604020202020204" pitchFamily="34" charset="0"/>
                <a:ea typeface="+mj-ea"/>
                <a:cs typeface="Arial" panose="020B0604020202020204" pitchFamily="34" charset="0"/>
              </a:rPr>
              <a:t>termelés</a:t>
            </a:r>
            <a:endParaRPr lang="en-US" sz="3000" dirty="0">
              <a:latin typeface="Arial" panose="020B0604020202020204" pitchFamily="34" charset="0"/>
              <a:ea typeface="+mj-ea"/>
              <a:cs typeface="Arial" panose="020B0604020202020204" pitchFamily="34" charset="0"/>
            </a:endParaRPr>
          </a:p>
        </p:txBody>
      </p:sp>
      <p:sp>
        <p:nvSpPr>
          <p:cNvPr id="2" name="Szövegdoboz 1">
            <a:extLst>
              <a:ext uri="{FF2B5EF4-FFF2-40B4-BE49-F238E27FC236}">
                <a16:creationId xmlns:a16="http://schemas.microsoft.com/office/drawing/2014/main" id="{2C1B3600-D609-D738-A41A-2D1D38551673}"/>
              </a:ext>
            </a:extLst>
          </p:cNvPr>
          <p:cNvSpPr txBox="1"/>
          <p:nvPr/>
        </p:nvSpPr>
        <p:spPr>
          <a:xfrm>
            <a:off x="7159335" y="1387534"/>
            <a:ext cx="4768505" cy="5345681"/>
          </a:xfrm>
          <a:prstGeom prst="rect">
            <a:avLst/>
          </a:prstGeom>
        </p:spPr>
        <p:txBody>
          <a:bodyPr vert="horz" lIns="91440" tIns="45720" rIns="91440" bIns="45720" rtlCol="0">
            <a:noAutofit/>
          </a:bodyPr>
          <a:lstStyle/>
          <a:p>
            <a:pPr marL="285750" indent="-228600" algn="just">
              <a:lnSpc>
                <a:spcPct val="90000"/>
              </a:lnSpc>
              <a:spcAft>
                <a:spcPts val="1200"/>
              </a:spcAft>
              <a:buFont typeface="Arial" panose="020B0604020202020204" pitchFamily="34" charset="0"/>
              <a:buChar char="•"/>
            </a:pPr>
            <a:r>
              <a:rPr lang="en-US" dirty="0" err="1">
                <a:latin typeface="Arial Narrow" panose="020B0606020202030204" pitchFamily="34" charset="0"/>
              </a:rPr>
              <a:t>Állásfoglalások</a:t>
            </a:r>
            <a:r>
              <a:rPr lang="en-US" dirty="0">
                <a:latin typeface="Arial Narrow" panose="020B0606020202030204" pitchFamily="34" charset="0"/>
              </a:rPr>
              <a:t> és </a:t>
            </a:r>
            <a:r>
              <a:rPr lang="en-US" dirty="0" err="1">
                <a:latin typeface="Arial Narrow" panose="020B0606020202030204" pitchFamily="34" charset="0"/>
              </a:rPr>
              <a:t>Háttérdokumentumok</a:t>
            </a:r>
            <a:r>
              <a:rPr lang="en-US" dirty="0">
                <a:latin typeface="Arial Narrow" panose="020B0606020202030204" pitchFamily="34" charset="0"/>
              </a:rPr>
              <a:t> </a:t>
            </a:r>
            <a:r>
              <a:rPr lang="en-US" dirty="0" err="1">
                <a:latin typeface="Arial Narrow" panose="020B0606020202030204" pitchFamily="34" charset="0"/>
              </a:rPr>
              <a:t>készítése</a:t>
            </a:r>
            <a:r>
              <a:rPr lang="en-US" dirty="0">
                <a:latin typeface="Arial Narrow" panose="020B0606020202030204" pitchFamily="34" charset="0"/>
              </a:rPr>
              <a:t> </a:t>
            </a:r>
            <a:r>
              <a:rPr lang="en-US" dirty="0" err="1">
                <a:latin typeface="Arial Narrow" panose="020B0606020202030204" pitchFamily="34" charset="0"/>
              </a:rPr>
              <a:t>az</a:t>
            </a:r>
            <a:r>
              <a:rPr lang="en-US" dirty="0">
                <a:latin typeface="Arial Narrow" panose="020B0606020202030204" pitchFamily="34" charset="0"/>
              </a:rPr>
              <a:t> </a:t>
            </a:r>
            <a:r>
              <a:rPr lang="en-US" dirty="0" err="1">
                <a:latin typeface="Arial Narrow" panose="020B0606020202030204" pitchFamily="34" charset="0"/>
              </a:rPr>
              <a:t>organikus</a:t>
            </a:r>
            <a:r>
              <a:rPr lang="en-US" dirty="0">
                <a:latin typeface="Arial Narrow" panose="020B0606020202030204" pitchFamily="34" charset="0"/>
              </a:rPr>
              <a:t> akvakultúra </a:t>
            </a:r>
            <a:r>
              <a:rPr lang="en-US" dirty="0" err="1">
                <a:latin typeface="Arial Narrow" panose="020B0606020202030204" pitchFamily="34" charset="0"/>
              </a:rPr>
              <a:t>problémáiról</a:t>
            </a:r>
            <a:r>
              <a:rPr lang="en-US" dirty="0">
                <a:latin typeface="Arial Narrow" panose="020B0606020202030204" pitchFamily="34" charset="0"/>
              </a:rPr>
              <a:t> a </a:t>
            </a:r>
            <a:r>
              <a:rPr lang="en-US" dirty="0" err="1">
                <a:latin typeface="Arial Narrow" panose="020B0606020202030204" pitchFamily="34" charset="0"/>
              </a:rPr>
              <a:t>Bizottság</a:t>
            </a:r>
            <a:r>
              <a:rPr lang="en-US" dirty="0">
                <a:latin typeface="Arial Narrow" panose="020B0606020202030204" pitchFamily="34" charset="0"/>
              </a:rPr>
              <a:t> </a:t>
            </a:r>
            <a:r>
              <a:rPr lang="en-US" dirty="0" err="1">
                <a:latin typeface="Arial Narrow" panose="020B0606020202030204" pitchFamily="34" charset="0"/>
              </a:rPr>
              <a:t>részére</a:t>
            </a:r>
            <a:r>
              <a:rPr lang="en-US" dirty="0">
                <a:latin typeface="Arial Narrow" panose="020B0606020202030204" pitchFamily="34" charset="0"/>
              </a:rPr>
              <a:t> 2023, 2024.</a:t>
            </a:r>
            <a:r>
              <a:rPr lang="hu-HU" dirty="0">
                <a:latin typeface="Arial Narrow" panose="020B0606020202030204" pitchFamily="34" charset="0"/>
              </a:rPr>
              <a:t> (EAP, AAC, COPA-COGECA).</a:t>
            </a:r>
            <a:endParaRPr lang="en-US" dirty="0">
              <a:latin typeface="Arial Narrow" panose="020B0606020202030204" pitchFamily="34" charset="0"/>
            </a:endParaRPr>
          </a:p>
          <a:p>
            <a:pPr marL="285750" indent="-228600" algn="just">
              <a:lnSpc>
                <a:spcPct val="90000"/>
              </a:lnSpc>
              <a:spcAft>
                <a:spcPts val="1200"/>
              </a:spcAft>
              <a:buFont typeface="Arial" panose="020B0604020202020204" pitchFamily="34" charset="0"/>
              <a:buChar char="•"/>
            </a:pPr>
            <a:r>
              <a:rPr lang="en-US" dirty="0" err="1">
                <a:latin typeface="Arial Narrow" panose="020B0606020202030204" pitchFamily="34" charset="0"/>
              </a:rPr>
              <a:t>Bizottság</a:t>
            </a:r>
            <a:r>
              <a:rPr lang="en-US" dirty="0">
                <a:latin typeface="Arial Narrow" panose="020B0606020202030204" pitchFamily="34" charset="0"/>
              </a:rPr>
              <a:t> 2024. </a:t>
            </a:r>
            <a:r>
              <a:rPr lang="en-US" dirty="0" err="1">
                <a:latin typeface="Arial Narrow" panose="020B0606020202030204" pitchFamily="34" charset="0"/>
              </a:rPr>
              <a:t>novemberi</a:t>
            </a:r>
            <a:r>
              <a:rPr lang="en-US" dirty="0">
                <a:latin typeface="Arial Narrow" panose="020B0606020202030204" pitchFamily="34" charset="0"/>
              </a:rPr>
              <a:t> </a:t>
            </a:r>
            <a:r>
              <a:rPr lang="en-US" dirty="0" err="1">
                <a:latin typeface="Arial Narrow" panose="020B0606020202030204" pitchFamily="34" charset="0"/>
              </a:rPr>
              <a:t>levelében</a:t>
            </a:r>
            <a:r>
              <a:rPr lang="en-US" dirty="0">
                <a:latin typeface="Arial Narrow" panose="020B0606020202030204" pitchFamily="34" charset="0"/>
              </a:rPr>
              <a:t> </a:t>
            </a:r>
            <a:r>
              <a:rPr lang="en-US" dirty="0" err="1">
                <a:latin typeface="Arial Narrow" panose="020B0606020202030204" pitchFamily="34" charset="0"/>
              </a:rPr>
              <a:t>nyitottnak</a:t>
            </a:r>
            <a:r>
              <a:rPr lang="en-US" dirty="0">
                <a:latin typeface="Arial Narrow" panose="020B0606020202030204" pitchFamily="34" charset="0"/>
              </a:rPr>
              <a:t> </a:t>
            </a:r>
            <a:r>
              <a:rPr lang="en-US" dirty="0" err="1">
                <a:latin typeface="Arial Narrow" panose="020B0606020202030204" pitchFamily="34" charset="0"/>
              </a:rPr>
              <a:t>mutatkozik</a:t>
            </a:r>
            <a:r>
              <a:rPr lang="en-US" dirty="0">
                <a:latin typeface="Arial Narrow" panose="020B0606020202030204" pitchFamily="34" charset="0"/>
              </a:rPr>
              <a:t> </a:t>
            </a:r>
            <a:r>
              <a:rPr lang="en-US" dirty="0" err="1">
                <a:latin typeface="Arial Narrow" panose="020B0606020202030204" pitchFamily="34" charset="0"/>
              </a:rPr>
              <a:t>az</a:t>
            </a:r>
            <a:r>
              <a:rPr lang="en-US" dirty="0">
                <a:latin typeface="Arial Narrow" panose="020B0606020202030204" pitchFamily="34" charset="0"/>
              </a:rPr>
              <a:t> (EU) 2018/848 </a:t>
            </a:r>
            <a:r>
              <a:rPr lang="en-US" dirty="0" err="1">
                <a:latin typeface="Arial Narrow" panose="020B0606020202030204" pitchFamily="34" charset="0"/>
              </a:rPr>
              <a:t>számú</a:t>
            </a:r>
            <a:r>
              <a:rPr lang="en-US" dirty="0">
                <a:latin typeface="Arial Narrow" panose="020B0606020202030204" pitchFamily="34" charset="0"/>
              </a:rPr>
              <a:t> </a:t>
            </a:r>
            <a:r>
              <a:rPr lang="en-US" dirty="0" err="1">
                <a:latin typeface="Arial Narrow" panose="020B0606020202030204" pitchFamily="34" charset="0"/>
              </a:rPr>
              <a:t>rendelet</a:t>
            </a:r>
            <a:r>
              <a:rPr lang="en-US" dirty="0">
                <a:latin typeface="Arial Narrow" panose="020B0606020202030204" pitchFamily="34" charset="0"/>
              </a:rPr>
              <a:t> </a:t>
            </a:r>
            <a:r>
              <a:rPr lang="en-US" dirty="0" err="1">
                <a:latin typeface="Arial Narrow" panose="020B0606020202030204" pitchFamily="34" charset="0"/>
              </a:rPr>
              <a:t>módosítására</a:t>
            </a:r>
            <a:r>
              <a:rPr lang="en-US" dirty="0">
                <a:latin typeface="Arial Narrow" panose="020B0606020202030204" pitchFamily="34" charset="0"/>
              </a:rPr>
              <a:t>, </a:t>
            </a:r>
            <a:r>
              <a:rPr lang="en-US" dirty="0" err="1">
                <a:latin typeface="Arial Narrow" panose="020B0606020202030204" pitchFamily="34" charset="0"/>
              </a:rPr>
              <a:t>ehhez</a:t>
            </a:r>
            <a:r>
              <a:rPr lang="en-US" dirty="0">
                <a:latin typeface="Arial Narrow" panose="020B0606020202030204" pitchFamily="34" charset="0"/>
              </a:rPr>
              <a:t> </a:t>
            </a:r>
            <a:r>
              <a:rPr lang="en-US" dirty="0" err="1">
                <a:latin typeface="Arial Narrow" panose="020B0606020202030204" pitchFamily="34" charset="0"/>
              </a:rPr>
              <a:t>tényeken</a:t>
            </a:r>
            <a:r>
              <a:rPr lang="en-US" dirty="0">
                <a:latin typeface="Arial Narrow" panose="020B0606020202030204" pitchFamily="34" charset="0"/>
              </a:rPr>
              <a:t> </a:t>
            </a:r>
            <a:r>
              <a:rPr lang="en-US" dirty="0" err="1">
                <a:latin typeface="Arial Narrow" panose="020B0606020202030204" pitchFamily="34" charset="0"/>
              </a:rPr>
              <a:t>alapuló</a:t>
            </a:r>
            <a:r>
              <a:rPr lang="en-US" dirty="0">
                <a:latin typeface="Arial Narrow" panose="020B0606020202030204" pitchFamily="34" charset="0"/>
              </a:rPr>
              <a:t> </a:t>
            </a:r>
            <a:r>
              <a:rPr lang="en-US" dirty="0" err="1">
                <a:latin typeface="Arial Narrow" panose="020B0606020202030204" pitchFamily="34" charset="0"/>
              </a:rPr>
              <a:t>háttérinformációkat</a:t>
            </a:r>
            <a:r>
              <a:rPr lang="en-US" dirty="0">
                <a:latin typeface="Arial Narrow" panose="020B0606020202030204" pitchFamily="34" charset="0"/>
              </a:rPr>
              <a:t> </a:t>
            </a:r>
            <a:r>
              <a:rPr lang="en-US" dirty="0" err="1">
                <a:latin typeface="Arial Narrow" panose="020B0606020202030204" pitchFamily="34" charset="0"/>
              </a:rPr>
              <a:t>kér</a:t>
            </a:r>
            <a:r>
              <a:rPr lang="en-US" dirty="0">
                <a:latin typeface="Arial Narrow" panose="020B0606020202030204" pitchFamily="34" charset="0"/>
              </a:rPr>
              <a:t> </a:t>
            </a:r>
            <a:r>
              <a:rPr lang="en-US" dirty="0" err="1">
                <a:latin typeface="Arial Narrow" panose="020B0606020202030204" pitchFamily="34" charset="0"/>
              </a:rPr>
              <a:t>az</a:t>
            </a:r>
            <a:r>
              <a:rPr lang="en-US" dirty="0">
                <a:latin typeface="Arial Narrow" panose="020B0606020202030204" pitchFamily="34" charset="0"/>
              </a:rPr>
              <a:t> </a:t>
            </a:r>
            <a:r>
              <a:rPr lang="en-US" dirty="0" err="1">
                <a:latin typeface="Arial Narrow" panose="020B0606020202030204" pitchFamily="34" charset="0"/>
              </a:rPr>
              <a:t>érdekvédelmi</a:t>
            </a:r>
            <a:r>
              <a:rPr lang="en-US" dirty="0">
                <a:latin typeface="Arial Narrow" panose="020B0606020202030204" pitchFamily="34" charset="0"/>
              </a:rPr>
              <a:t> és </a:t>
            </a:r>
            <a:r>
              <a:rPr lang="en-US" dirty="0" err="1">
                <a:latin typeface="Arial Narrow" panose="020B0606020202030204" pitchFamily="34" charset="0"/>
              </a:rPr>
              <a:t>tanácsadó</a:t>
            </a:r>
            <a:r>
              <a:rPr lang="en-US" dirty="0">
                <a:latin typeface="Arial Narrow" panose="020B0606020202030204" pitchFamily="34" charset="0"/>
              </a:rPr>
              <a:t> </a:t>
            </a:r>
            <a:r>
              <a:rPr lang="en-US" dirty="0" err="1">
                <a:latin typeface="Arial Narrow" panose="020B0606020202030204" pitchFamily="34" charset="0"/>
              </a:rPr>
              <a:t>szervezetektől</a:t>
            </a:r>
            <a:r>
              <a:rPr lang="en-US" dirty="0">
                <a:latin typeface="Arial Narrow" panose="020B0606020202030204" pitchFamily="34" charset="0"/>
              </a:rPr>
              <a:t>.</a:t>
            </a:r>
          </a:p>
          <a:p>
            <a:pPr marL="285750" indent="-228600" algn="just">
              <a:lnSpc>
                <a:spcPct val="90000"/>
              </a:lnSpc>
              <a:spcAft>
                <a:spcPts val="1200"/>
              </a:spcAft>
              <a:buFont typeface="Arial" panose="020B0604020202020204" pitchFamily="34" charset="0"/>
              <a:buChar char="•"/>
            </a:pPr>
            <a:r>
              <a:rPr lang="en-US" dirty="0">
                <a:latin typeface="Arial Narrow" panose="020B0606020202030204" pitchFamily="34" charset="0"/>
              </a:rPr>
              <a:t>A MA-HAL </a:t>
            </a:r>
            <a:r>
              <a:rPr lang="en-US" dirty="0" err="1">
                <a:latin typeface="Arial Narrow" panose="020B0606020202030204" pitchFamily="34" charset="0"/>
              </a:rPr>
              <a:t>delegáltja</a:t>
            </a:r>
            <a:r>
              <a:rPr lang="en-US" dirty="0">
                <a:latin typeface="Arial Narrow" panose="020B0606020202030204" pitchFamily="34" charset="0"/>
              </a:rPr>
              <a:t> </a:t>
            </a:r>
            <a:r>
              <a:rPr lang="en-US" dirty="0" err="1">
                <a:latin typeface="Arial Narrow" panose="020B0606020202030204" pitchFamily="34" charset="0"/>
              </a:rPr>
              <a:t>folyamatosan</a:t>
            </a:r>
            <a:r>
              <a:rPr lang="en-US" dirty="0">
                <a:latin typeface="Arial Narrow" panose="020B0606020202030204" pitchFamily="34" charset="0"/>
              </a:rPr>
              <a:t> </a:t>
            </a:r>
            <a:r>
              <a:rPr lang="en-US" dirty="0" err="1">
                <a:latin typeface="Arial Narrow" panose="020B0606020202030204" pitchFamily="34" charset="0"/>
              </a:rPr>
              <a:t>fókuszban</a:t>
            </a:r>
            <a:r>
              <a:rPr lang="en-US" dirty="0">
                <a:latin typeface="Arial Narrow" panose="020B0606020202030204" pitchFamily="34" charset="0"/>
              </a:rPr>
              <a:t> </a:t>
            </a:r>
            <a:r>
              <a:rPr lang="en-US" dirty="0" err="1">
                <a:latin typeface="Arial Narrow" panose="020B0606020202030204" pitchFamily="34" charset="0"/>
              </a:rPr>
              <a:t>tartotta</a:t>
            </a:r>
            <a:r>
              <a:rPr lang="en-US" dirty="0">
                <a:latin typeface="Arial Narrow" panose="020B0606020202030204" pitchFamily="34" charset="0"/>
              </a:rPr>
              <a:t> a </a:t>
            </a:r>
            <a:r>
              <a:rPr lang="en-US" dirty="0" err="1">
                <a:latin typeface="Arial Narrow" panose="020B0606020202030204" pitchFamily="34" charset="0"/>
              </a:rPr>
              <a:t>tógazdasági</a:t>
            </a:r>
            <a:r>
              <a:rPr lang="en-US" dirty="0">
                <a:latin typeface="Arial Narrow" panose="020B0606020202030204" pitchFamily="34" charset="0"/>
              </a:rPr>
              <a:t> </a:t>
            </a:r>
            <a:r>
              <a:rPr lang="en-US" dirty="0" err="1">
                <a:latin typeface="Arial Narrow" panose="020B0606020202030204" pitchFamily="34" charset="0"/>
              </a:rPr>
              <a:t>haltermelés</a:t>
            </a:r>
            <a:r>
              <a:rPr lang="en-US" dirty="0">
                <a:latin typeface="Arial Narrow" panose="020B0606020202030204" pitchFamily="34" charset="0"/>
              </a:rPr>
              <a:t> </a:t>
            </a:r>
            <a:r>
              <a:rPr lang="en-US" dirty="0" err="1">
                <a:latin typeface="Arial Narrow" panose="020B0606020202030204" pitchFamily="34" charset="0"/>
              </a:rPr>
              <a:t>problémáit</a:t>
            </a:r>
            <a:r>
              <a:rPr lang="en-US" dirty="0">
                <a:latin typeface="Arial Narrow" panose="020B0606020202030204" pitchFamily="34" charset="0"/>
              </a:rPr>
              <a:t>, </a:t>
            </a:r>
            <a:r>
              <a:rPr lang="en-US" dirty="0" err="1">
                <a:latin typeface="Arial Narrow" panose="020B0606020202030204" pitchFamily="34" charset="0"/>
              </a:rPr>
              <a:t>megoldást</a:t>
            </a:r>
            <a:r>
              <a:rPr lang="en-US" dirty="0">
                <a:latin typeface="Arial Narrow" panose="020B0606020202030204" pitchFamily="34" charset="0"/>
              </a:rPr>
              <a:t> </a:t>
            </a:r>
            <a:r>
              <a:rPr lang="en-US" dirty="0" err="1">
                <a:latin typeface="Arial Narrow" panose="020B0606020202030204" pitchFamily="34" charset="0"/>
              </a:rPr>
              <a:t>sürgetve</a:t>
            </a:r>
            <a:r>
              <a:rPr lang="en-US" dirty="0">
                <a:latin typeface="Arial Narrow" panose="020B0606020202030204" pitchFamily="34" charset="0"/>
              </a:rPr>
              <a:t> </a:t>
            </a:r>
            <a:r>
              <a:rPr lang="en-US" dirty="0" err="1">
                <a:latin typeface="Arial Narrow" panose="020B0606020202030204" pitchFamily="34" charset="0"/>
              </a:rPr>
              <a:t>azokra</a:t>
            </a:r>
            <a:r>
              <a:rPr lang="en-US" dirty="0">
                <a:latin typeface="Arial Narrow" panose="020B0606020202030204" pitchFamily="34" charset="0"/>
              </a:rPr>
              <a:t>. </a:t>
            </a:r>
            <a:r>
              <a:rPr lang="en-US" dirty="0" err="1">
                <a:latin typeface="Arial Narrow" panose="020B0606020202030204" pitchFamily="34" charset="0"/>
              </a:rPr>
              <a:t>Célként</a:t>
            </a:r>
            <a:r>
              <a:rPr lang="en-US" dirty="0">
                <a:latin typeface="Arial Narrow" panose="020B0606020202030204" pitchFamily="34" charset="0"/>
              </a:rPr>
              <a:t> </a:t>
            </a:r>
            <a:r>
              <a:rPr lang="en-US" dirty="0" err="1">
                <a:latin typeface="Arial Narrow" panose="020B0606020202030204" pitchFamily="34" charset="0"/>
              </a:rPr>
              <a:t>jelenik</a:t>
            </a:r>
            <a:r>
              <a:rPr lang="en-US" dirty="0">
                <a:latin typeface="Arial Narrow" panose="020B0606020202030204" pitchFamily="34" charset="0"/>
              </a:rPr>
              <a:t> meg </a:t>
            </a:r>
            <a:r>
              <a:rPr lang="en-US" dirty="0" err="1">
                <a:latin typeface="Arial Narrow" panose="020B0606020202030204" pitchFamily="34" charset="0"/>
              </a:rPr>
              <a:t>egy</a:t>
            </a:r>
            <a:r>
              <a:rPr lang="en-US" dirty="0">
                <a:latin typeface="Arial Narrow" panose="020B0606020202030204" pitchFamily="34" charset="0"/>
              </a:rPr>
              <a:t> </a:t>
            </a:r>
            <a:r>
              <a:rPr lang="en-US" dirty="0" err="1">
                <a:latin typeface="Arial Narrow" panose="020B0606020202030204" pitchFamily="34" charset="0"/>
              </a:rPr>
              <a:t>olyan</a:t>
            </a:r>
            <a:r>
              <a:rPr lang="en-US" dirty="0">
                <a:latin typeface="Arial Narrow" panose="020B0606020202030204" pitchFamily="34" charset="0"/>
              </a:rPr>
              <a:t> </a:t>
            </a:r>
            <a:r>
              <a:rPr lang="en-US" dirty="0" err="1">
                <a:latin typeface="Arial Narrow" panose="020B0606020202030204" pitchFamily="34" charset="0"/>
              </a:rPr>
              <a:t>szabályozás</a:t>
            </a:r>
            <a:r>
              <a:rPr lang="en-US" dirty="0">
                <a:latin typeface="Arial Narrow" panose="020B0606020202030204" pitchFamily="34" charset="0"/>
              </a:rPr>
              <a:t> </a:t>
            </a:r>
            <a:r>
              <a:rPr lang="en-US" dirty="0" err="1">
                <a:latin typeface="Arial Narrow" panose="020B0606020202030204" pitchFamily="34" charset="0"/>
              </a:rPr>
              <a:t>kialakítása</a:t>
            </a:r>
            <a:r>
              <a:rPr lang="en-US" dirty="0">
                <a:latin typeface="Arial Narrow" panose="020B0606020202030204" pitchFamily="34" charset="0"/>
              </a:rPr>
              <a:t> a </a:t>
            </a:r>
            <a:r>
              <a:rPr lang="en-US" dirty="0" err="1">
                <a:latin typeface="Arial Narrow" panose="020B0606020202030204" pitchFamily="34" charset="0"/>
              </a:rPr>
              <a:t>jogszabályon</a:t>
            </a:r>
            <a:r>
              <a:rPr lang="en-US" dirty="0">
                <a:latin typeface="Arial Narrow" panose="020B0606020202030204" pitchFamily="34" charset="0"/>
              </a:rPr>
              <a:t> </a:t>
            </a:r>
            <a:r>
              <a:rPr lang="en-US" dirty="0" err="1">
                <a:latin typeface="Arial Narrow" panose="020B0606020202030204" pitchFamily="34" charset="0"/>
              </a:rPr>
              <a:t>belül</a:t>
            </a:r>
            <a:r>
              <a:rPr lang="en-US" dirty="0">
                <a:latin typeface="Arial Narrow" panose="020B0606020202030204" pitchFamily="34" charset="0"/>
              </a:rPr>
              <a:t> a </a:t>
            </a:r>
            <a:r>
              <a:rPr lang="en-US" dirty="0" err="1">
                <a:latin typeface="Arial Narrow" panose="020B0606020202030204" pitchFamily="34" charset="0"/>
              </a:rPr>
              <a:t>tógazdasági</a:t>
            </a:r>
            <a:r>
              <a:rPr lang="en-US" dirty="0">
                <a:latin typeface="Arial Narrow" panose="020B0606020202030204" pitchFamily="34" charset="0"/>
              </a:rPr>
              <a:t> </a:t>
            </a:r>
            <a:r>
              <a:rPr lang="en-US" dirty="0" err="1">
                <a:latin typeface="Arial Narrow" panose="020B0606020202030204" pitchFamily="34" charset="0"/>
              </a:rPr>
              <a:t>akvakultúrára</a:t>
            </a:r>
            <a:r>
              <a:rPr lang="en-US" dirty="0">
                <a:latin typeface="Arial Narrow" panose="020B0606020202030204" pitchFamily="34" charset="0"/>
              </a:rPr>
              <a:t> </a:t>
            </a:r>
            <a:r>
              <a:rPr lang="en-US" dirty="0" err="1">
                <a:latin typeface="Arial Narrow" panose="020B0606020202030204" pitchFamily="34" charset="0"/>
              </a:rPr>
              <a:t>vonatkozóan</a:t>
            </a:r>
            <a:r>
              <a:rPr lang="en-US" dirty="0">
                <a:latin typeface="Arial Narrow" panose="020B0606020202030204" pitchFamily="34" charset="0"/>
              </a:rPr>
              <a:t>, </a:t>
            </a:r>
            <a:r>
              <a:rPr lang="en-US" dirty="0" err="1">
                <a:latin typeface="Arial Narrow" panose="020B0606020202030204" pitchFamily="34" charset="0"/>
              </a:rPr>
              <a:t>ami</a:t>
            </a:r>
            <a:r>
              <a:rPr lang="en-US" dirty="0">
                <a:latin typeface="Arial Narrow" panose="020B0606020202030204" pitchFamily="34" charset="0"/>
              </a:rPr>
              <a:t> </a:t>
            </a:r>
            <a:r>
              <a:rPr lang="en-US" dirty="0" err="1">
                <a:latin typeface="Arial Narrow" panose="020B0606020202030204" pitchFamily="34" charset="0"/>
              </a:rPr>
              <a:t>generálisan</a:t>
            </a:r>
            <a:r>
              <a:rPr lang="en-US" dirty="0">
                <a:latin typeface="Arial Narrow" panose="020B0606020202030204" pitchFamily="34" charset="0"/>
              </a:rPr>
              <a:t> </a:t>
            </a:r>
            <a:r>
              <a:rPr lang="en-US" dirty="0" err="1">
                <a:latin typeface="Arial Narrow" panose="020B0606020202030204" pitchFamily="34" charset="0"/>
              </a:rPr>
              <a:t>ismeri</a:t>
            </a:r>
            <a:r>
              <a:rPr lang="en-US" dirty="0">
                <a:latin typeface="Arial Narrow" panose="020B0606020202030204" pitchFamily="34" charset="0"/>
              </a:rPr>
              <a:t> </a:t>
            </a:r>
            <a:r>
              <a:rPr lang="en-US" dirty="0" err="1">
                <a:latin typeface="Arial Narrow" panose="020B0606020202030204" pitchFamily="34" charset="0"/>
              </a:rPr>
              <a:t>el</a:t>
            </a:r>
            <a:r>
              <a:rPr lang="en-US" dirty="0">
                <a:latin typeface="Arial Narrow" panose="020B0606020202030204" pitchFamily="34" charset="0"/>
              </a:rPr>
              <a:t> a  </a:t>
            </a:r>
            <a:r>
              <a:rPr lang="en-US" dirty="0" err="1">
                <a:latin typeface="Arial Narrow" panose="020B0606020202030204" pitchFamily="34" charset="0"/>
              </a:rPr>
              <a:t>termelési</a:t>
            </a:r>
            <a:r>
              <a:rPr lang="en-US" dirty="0">
                <a:latin typeface="Arial Narrow" panose="020B0606020202030204" pitchFamily="34" charset="0"/>
              </a:rPr>
              <a:t> forma </a:t>
            </a:r>
            <a:r>
              <a:rPr lang="en-US" dirty="0" err="1">
                <a:latin typeface="Arial Narrow" panose="020B0606020202030204" pitchFamily="34" charset="0"/>
              </a:rPr>
              <a:t>jó</a:t>
            </a:r>
            <a:r>
              <a:rPr lang="en-US" dirty="0">
                <a:latin typeface="Arial Narrow" panose="020B0606020202030204" pitchFamily="34" charset="0"/>
              </a:rPr>
              <a:t> </a:t>
            </a:r>
            <a:r>
              <a:rPr lang="en-US" dirty="0" err="1">
                <a:latin typeface="Arial Narrow" panose="020B0606020202030204" pitchFamily="34" charset="0"/>
              </a:rPr>
              <a:t>gyakorlatát</a:t>
            </a:r>
            <a:r>
              <a:rPr lang="en-US" dirty="0">
                <a:latin typeface="Arial Narrow" panose="020B0606020202030204" pitchFamily="34" charset="0"/>
              </a:rPr>
              <a:t> </a:t>
            </a:r>
            <a:r>
              <a:rPr lang="en-US" dirty="0" err="1">
                <a:latin typeface="Arial Narrow" panose="020B0606020202030204" pitchFamily="34" charset="0"/>
              </a:rPr>
              <a:t>organikus</a:t>
            </a:r>
            <a:r>
              <a:rPr lang="en-US" dirty="0">
                <a:latin typeface="Arial Narrow" panose="020B0606020202030204" pitchFamily="34" charset="0"/>
              </a:rPr>
              <a:t> </a:t>
            </a:r>
            <a:r>
              <a:rPr lang="en-US" dirty="0" err="1">
                <a:latin typeface="Arial Narrow" panose="020B0606020202030204" pitchFamily="34" charset="0"/>
              </a:rPr>
              <a:t>termelésnek</a:t>
            </a:r>
            <a:r>
              <a:rPr lang="en-US" dirty="0">
                <a:latin typeface="Arial Narrow" panose="020B0606020202030204" pitchFamily="34" charset="0"/>
              </a:rPr>
              <a:t>.</a:t>
            </a:r>
          </a:p>
          <a:p>
            <a:pPr marL="285750" indent="-228600" algn="just">
              <a:lnSpc>
                <a:spcPct val="90000"/>
              </a:lnSpc>
              <a:spcAft>
                <a:spcPts val="1200"/>
              </a:spcAft>
              <a:buFont typeface="Arial" panose="020B0604020202020204" pitchFamily="34" charset="0"/>
              <a:buChar char="•"/>
            </a:pPr>
            <a:r>
              <a:rPr lang="en-US" b="1" dirty="0">
                <a:latin typeface="Arial Narrow" panose="020B0606020202030204" pitchFamily="34" charset="0"/>
              </a:rPr>
              <a:t>A MA-HAL </a:t>
            </a:r>
            <a:r>
              <a:rPr lang="en-US" b="1" dirty="0" err="1">
                <a:latin typeface="Arial Narrow" panose="020B0606020202030204" pitchFamily="34" charset="0"/>
              </a:rPr>
              <a:t>részéről</a:t>
            </a:r>
            <a:r>
              <a:rPr lang="en-US" b="1" dirty="0">
                <a:latin typeface="Arial Narrow" panose="020B0606020202030204" pitchFamily="34" charset="0"/>
              </a:rPr>
              <a:t> </a:t>
            </a:r>
            <a:r>
              <a:rPr lang="en-US" b="1" dirty="0" err="1">
                <a:latin typeface="Arial Narrow" panose="020B0606020202030204" pitchFamily="34" charset="0"/>
              </a:rPr>
              <a:t>döntés</a:t>
            </a:r>
            <a:r>
              <a:rPr lang="en-US" b="1" dirty="0">
                <a:latin typeface="Arial Narrow" panose="020B0606020202030204" pitchFamily="34" charset="0"/>
              </a:rPr>
              <a:t> </a:t>
            </a:r>
            <a:r>
              <a:rPr lang="en-US" b="1" dirty="0" err="1">
                <a:latin typeface="Arial Narrow" panose="020B0606020202030204" pitchFamily="34" charset="0"/>
              </a:rPr>
              <a:t>szükséges</a:t>
            </a:r>
            <a:r>
              <a:rPr lang="en-US" b="1" dirty="0">
                <a:latin typeface="Arial Narrow" panose="020B0606020202030204" pitchFamily="34" charset="0"/>
              </a:rPr>
              <a:t>, </a:t>
            </a:r>
            <a:r>
              <a:rPr lang="en-US" b="1" dirty="0" err="1">
                <a:latin typeface="Arial Narrow" panose="020B0606020202030204" pitchFamily="34" charset="0"/>
              </a:rPr>
              <a:t>hogy</a:t>
            </a:r>
            <a:r>
              <a:rPr lang="en-US" b="1" dirty="0">
                <a:latin typeface="Arial Narrow" panose="020B0606020202030204" pitchFamily="34" charset="0"/>
              </a:rPr>
              <a:t> </a:t>
            </a:r>
            <a:r>
              <a:rPr lang="en-US" b="1" dirty="0" err="1">
                <a:latin typeface="Arial Narrow" panose="020B0606020202030204" pitchFamily="34" charset="0"/>
              </a:rPr>
              <a:t>ebbe</a:t>
            </a:r>
            <a:r>
              <a:rPr lang="en-US" b="1" dirty="0">
                <a:latin typeface="Arial Narrow" panose="020B0606020202030204" pitchFamily="34" charset="0"/>
              </a:rPr>
              <a:t> </a:t>
            </a:r>
            <a:r>
              <a:rPr lang="en-US" b="1" dirty="0" err="1">
                <a:latin typeface="Arial Narrow" panose="020B0606020202030204" pitchFamily="34" charset="0"/>
              </a:rPr>
              <a:t>az</a:t>
            </a:r>
            <a:r>
              <a:rPr lang="en-US" b="1" dirty="0">
                <a:latin typeface="Arial Narrow" panose="020B0606020202030204" pitchFamily="34" charset="0"/>
              </a:rPr>
              <a:t> </a:t>
            </a:r>
            <a:r>
              <a:rPr lang="en-US" b="1" dirty="0" err="1">
                <a:latin typeface="Arial Narrow" panose="020B0606020202030204" pitchFamily="34" charset="0"/>
              </a:rPr>
              <a:t>irányba</a:t>
            </a:r>
            <a:r>
              <a:rPr lang="en-US" b="1" dirty="0">
                <a:latin typeface="Arial Narrow" panose="020B0606020202030204" pitchFamily="34" charset="0"/>
              </a:rPr>
              <a:t> </a:t>
            </a:r>
            <a:r>
              <a:rPr lang="en-US" b="1" dirty="0" err="1">
                <a:latin typeface="Arial Narrow" panose="020B0606020202030204" pitchFamily="34" charset="0"/>
              </a:rPr>
              <a:t>menjen</a:t>
            </a:r>
            <a:r>
              <a:rPr lang="en-US" b="1" dirty="0">
                <a:latin typeface="Arial Narrow" panose="020B0606020202030204" pitchFamily="34" charset="0"/>
              </a:rPr>
              <a:t> </a:t>
            </a:r>
            <a:r>
              <a:rPr lang="en-US" b="1" dirty="0" err="1">
                <a:latin typeface="Arial Narrow" panose="020B0606020202030204" pitchFamily="34" charset="0"/>
              </a:rPr>
              <a:t>tovább</a:t>
            </a:r>
            <a:r>
              <a:rPr lang="en-US" b="1" dirty="0">
                <a:latin typeface="Arial Narrow" panose="020B0606020202030204" pitchFamily="34" charset="0"/>
              </a:rPr>
              <a:t>, </a:t>
            </a:r>
            <a:r>
              <a:rPr lang="en-US" b="1" dirty="0" err="1">
                <a:latin typeface="Arial Narrow" panose="020B0606020202030204" pitchFamily="34" charset="0"/>
              </a:rPr>
              <a:t>vagy</a:t>
            </a:r>
            <a:r>
              <a:rPr lang="en-US" b="1" dirty="0">
                <a:latin typeface="Arial Narrow" panose="020B0606020202030204" pitchFamily="34" charset="0"/>
              </a:rPr>
              <a:t> </a:t>
            </a:r>
            <a:r>
              <a:rPr lang="en-US" b="1" dirty="0" err="1">
                <a:latin typeface="Arial Narrow" panose="020B0606020202030204" pitchFamily="34" charset="0"/>
              </a:rPr>
              <a:t>jelentse</a:t>
            </a:r>
            <a:r>
              <a:rPr lang="en-US" b="1" dirty="0">
                <a:latin typeface="Arial Narrow" panose="020B0606020202030204" pitchFamily="34" charset="0"/>
              </a:rPr>
              <a:t> ki, </a:t>
            </a:r>
            <a:r>
              <a:rPr lang="en-US" b="1" dirty="0" err="1">
                <a:latin typeface="Arial Narrow" panose="020B0606020202030204" pitchFamily="34" charset="0"/>
              </a:rPr>
              <a:t>hogy</a:t>
            </a:r>
            <a:r>
              <a:rPr lang="en-US" b="1" dirty="0">
                <a:latin typeface="Arial Narrow" panose="020B0606020202030204" pitchFamily="34" charset="0"/>
              </a:rPr>
              <a:t> </a:t>
            </a:r>
            <a:r>
              <a:rPr lang="en-US" b="1" dirty="0" err="1">
                <a:latin typeface="Arial Narrow" panose="020B0606020202030204" pitchFamily="34" charset="0"/>
              </a:rPr>
              <a:t>számára</a:t>
            </a:r>
            <a:r>
              <a:rPr lang="en-US" b="1" dirty="0">
                <a:latin typeface="Arial Narrow" panose="020B0606020202030204" pitchFamily="34" charset="0"/>
              </a:rPr>
              <a:t> </a:t>
            </a:r>
            <a:r>
              <a:rPr lang="en-US" b="1" dirty="0" err="1">
                <a:latin typeface="Arial Narrow" panose="020B0606020202030204" pitchFamily="34" charset="0"/>
              </a:rPr>
              <a:t>az</a:t>
            </a:r>
            <a:r>
              <a:rPr lang="en-US" b="1" dirty="0">
                <a:latin typeface="Arial Narrow" panose="020B0606020202030204" pitchFamily="34" charset="0"/>
              </a:rPr>
              <a:t> </a:t>
            </a:r>
            <a:r>
              <a:rPr lang="en-US" b="1" dirty="0" err="1">
                <a:latin typeface="Arial Narrow" panose="020B0606020202030204" pitchFamily="34" charset="0"/>
              </a:rPr>
              <a:t>organikus</a:t>
            </a:r>
            <a:r>
              <a:rPr lang="en-US" b="1" dirty="0">
                <a:latin typeface="Arial Narrow" panose="020B0606020202030204" pitchFamily="34" charset="0"/>
              </a:rPr>
              <a:t> </a:t>
            </a:r>
            <a:r>
              <a:rPr lang="en-US" b="1" dirty="0" err="1">
                <a:latin typeface="Arial Narrow" panose="020B0606020202030204" pitchFamily="34" charset="0"/>
              </a:rPr>
              <a:t>termelés</a:t>
            </a:r>
            <a:r>
              <a:rPr lang="en-US" b="1" dirty="0">
                <a:latin typeface="Arial Narrow" panose="020B0606020202030204" pitchFamily="34" charset="0"/>
              </a:rPr>
              <a:t> </a:t>
            </a:r>
            <a:r>
              <a:rPr lang="en-US" b="1" dirty="0" err="1">
                <a:latin typeface="Arial Narrow" panose="020B0606020202030204" pitchFamily="34" charset="0"/>
              </a:rPr>
              <a:t>nem</a:t>
            </a:r>
            <a:r>
              <a:rPr lang="en-US" b="1" dirty="0">
                <a:latin typeface="Arial Narrow" panose="020B0606020202030204" pitchFamily="34" charset="0"/>
              </a:rPr>
              <a:t> </a:t>
            </a:r>
            <a:r>
              <a:rPr lang="en-US" b="1" dirty="0" err="1">
                <a:latin typeface="Arial Narrow" panose="020B0606020202030204" pitchFamily="34" charset="0"/>
              </a:rPr>
              <a:t>jelenik</a:t>
            </a:r>
            <a:r>
              <a:rPr lang="en-US" b="1" dirty="0">
                <a:latin typeface="Arial Narrow" panose="020B0606020202030204" pitchFamily="34" charset="0"/>
              </a:rPr>
              <a:t> meg </a:t>
            </a:r>
            <a:r>
              <a:rPr lang="en-US" b="1" dirty="0" err="1">
                <a:latin typeface="Arial Narrow" panose="020B0606020202030204" pitchFamily="34" charset="0"/>
              </a:rPr>
              <a:t>célként</a:t>
            </a:r>
            <a:r>
              <a:rPr lang="en-US" b="1" dirty="0">
                <a:latin typeface="Arial Narrow" panose="020B0606020202030204" pitchFamily="34" charset="0"/>
              </a:rPr>
              <a:t>.</a:t>
            </a:r>
          </a:p>
          <a:p>
            <a:pPr marL="285750" indent="-228600" algn="just">
              <a:lnSpc>
                <a:spcPct val="90000"/>
              </a:lnSpc>
              <a:spcAft>
                <a:spcPts val="1200"/>
              </a:spcAft>
              <a:buFont typeface="Arial" panose="020B0604020202020204" pitchFamily="34" charset="0"/>
              <a:buChar char="•"/>
            </a:pPr>
            <a:endParaRPr lang="en-US" dirty="0">
              <a:latin typeface="Arial Narrow" panose="020B0606020202030204" pitchFamily="34" charset="0"/>
            </a:endParaRPr>
          </a:p>
        </p:txBody>
      </p:sp>
    </p:spTree>
    <p:extLst>
      <p:ext uri="{BB962C8B-B14F-4D97-AF65-F5344CB8AC3E}">
        <p14:creationId xmlns:p14="http://schemas.microsoft.com/office/powerpoint/2010/main" val="1479025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72BE01-F805-1510-46D7-0769CAE48413}"/>
            </a:ext>
          </a:extLst>
        </p:cNvPr>
        <p:cNvGrpSpPr/>
        <p:nvPr/>
      </p:nvGrpSpPr>
      <p:grpSpPr>
        <a:xfrm>
          <a:off x="0" y="0"/>
          <a:ext cx="0" cy="0"/>
          <a:chOff x="0" y="0"/>
          <a:chExt cx="0" cy="0"/>
        </a:xfrm>
      </p:grpSpPr>
      <p:sp>
        <p:nvSpPr>
          <p:cNvPr id="2" name="Szövegdoboz 1">
            <a:extLst>
              <a:ext uri="{FF2B5EF4-FFF2-40B4-BE49-F238E27FC236}">
                <a16:creationId xmlns:a16="http://schemas.microsoft.com/office/drawing/2014/main" id="{2B74EDBC-67E6-8748-C311-3A7EA4BDB8B4}"/>
              </a:ext>
            </a:extLst>
          </p:cNvPr>
          <p:cNvSpPr txBox="1"/>
          <p:nvPr/>
        </p:nvSpPr>
        <p:spPr>
          <a:xfrm>
            <a:off x="518161" y="1778000"/>
            <a:ext cx="5577839" cy="2923877"/>
          </a:xfrm>
          <a:prstGeom prst="rect">
            <a:avLst/>
          </a:prstGeom>
          <a:noFill/>
        </p:spPr>
        <p:txBody>
          <a:bodyPr wrap="square" rtlCol="0">
            <a:spAutoFit/>
          </a:bodyPr>
          <a:lstStyle/>
          <a:p>
            <a:pPr marL="285750" indent="-285750" algn="just">
              <a:spcAft>
                <a:spcPts val="1200"/>
              </a:spcAft>
              <a:buFont typeface="Wingdings" panose="05000000000000000000" pitchFamily="2" charset="2"/>
              <a:buChar char="§"/>
            </a:pPr>
            <a:r>
              <a:rPr lang="hu-HU" dirty="0">
                <a:latin typeface="Arial Narrow" panose="020B0606020202030204" pitchFamily="34" charset="0"/>
              </a:rPr>
              <a:t>Haltrágya </a:t>
            </a:r>
            <a:r>
              <a:rPr lang="hu-HU" dirty="0" err="1">
                <a:latin typeface="Arial Narrow" panose="020B0606020202030204" pitchFamily="34" charset="0"/>
              </a:rPr>
              <a:t>vs</a:t>
            </a:r>
            <a:r>
              <a:rPr lang="hu-HU" dirty="0">
                <a:latin typeface="Arial Narrow" panose="020B0606020202030204" pitchFamily="34" charset="0"/>
              </a:rPr>
              <a:t>. Szennyvíziszap.</a:t>
            </a:r>
          </a:p>
          <a:p>
            <a:pPr marL="285750" indent="-285750" algn="just">
              <a:spcAft>
                <a:spcPts val="1200"/>
              </a:spcAft>
              <a:buFont typeface="Wingdings" panose="05000000000000000000" pitchFamily="2" charset="2"/>
              <a:buChar char="§"/>
            </a:pPr>
            <a:r>
              <a:rPr lang="hu-HU" dirty="0">
                <a:latin typeface="Arial Narrow" panose="020B0606020202030204" pitchFamily="34" charset="0"/>
              </a:rPr>
              <a:t>EPS (</a:t>
            </a:r>
            <a:r>
              <a:rPr lang="hu-HU" dirty="0" err="1">
                <a:latin typeface="Arial Narrow" panose="020B0606020202030204" pitchFamily="34" charset="0"/>
              </a:rPr>
              <a:t>Expanded</a:t>
            </a:r>
            <a:r>
              <a:rPr lang="hu-HU" dirty="0">
                <a:latin typeface="Arial Narrow" panose="020B0606020202030204" pitchFamily="34" charset="0"/>
              </a:rPr>
              <a:t> </a:t>
            </a:r>
            <a:r>
              <a:rPr lang="hu-HU" dirty="0" err="1">
                <a:latin typeface="Arial Narrow" panose="020B0606020202030204" pitchFamily="34" charset="0"/>
              </a:rPr>
              <a:t>Polystirene</a:t>
            </a:r>
            <a:r>
              <a:rPr lang="hu-HU" dirty="0">
                <a:latin typeface="Arial Narrow" panose="020B0606020202030204" pitchFamily="34" charset="0"/>
              </a:rPr>
              <a:t>) ládák </a:t>
            </a:r>
            <a:r>
              <a:rPr lang="hu-HU" dirty="0" err="1">
                <a:latin typeface="Arial Narrow" panose="020B0606020202030204" pitchFamily="34" charset="0"/>
              </a:rPr>
              <a:t>újrahasznosításának</a:t>
            </a:r>
            <a:r>
              <a:rPr lang="hu-HU" dirty="0">
                <a:latin typeface="Arial Narrow" panose="020B0606020202030204" pitchFamily="34" charset="0"/>
              </a:rPr>
              <a:t> kötelezettsége 2030-ig.</a:t>
            </a:r>
          </a:p>
          <a:p>
            <a:pPr marL="285750" indent="-285750" algn="just">
              <a:spcAft>
                <a:spcPts val="1200"/>
              </a:spcAft>
              <a:buFont typeface="Wingdings" panose="05000000000000000000" pitchFamily="2" charset="2"/>
              <a:buChar char="§"/>
            </a:pPr>
            <a:r>
              <a:rPr lang="hu-HU" dirty="0">
                <a:latin typeface="Arial Narrow" panose="020B0606020202030204" pitchFamily="34" charset="0"/>
              </a:rPr>
              <a:t>Halastavak környezeti értékeinek feltárása Bizottság által támogatott projekt (magyar részvétel).</a:t>
            </a:r>
          </a:p>
          <a:p>
            <a:pPr marL="285750" indent="-285750" algn="just">
              <a:spcAft>
                <a:spcPts val="1200"/>
              </a:spcAft>
              <a:buFont typeface="Wingdings" panose="05000000000000000000" pitchFamily="2" charset="2"/>
              <a:buChar char="§"/>
            </a:pPr>
            <a:r>
              <a:rPr lang="hu-HU" dirty="0" err="1">
                <a:latin typeface="Arial Narrow" panose="020B0606020202030204" pitchFamily="34" charset="0"/>
              </a:rPr>
              <a:t>Infografikák</a:t>
            </a:r>
            <a:r>
              <a:rPr lang="hu-HU" dirty="0">
                <a:latin typeface="Arial Narrow" panose="020B0606020202030204" pitchFamily="34" charset="0"/>
              </a:rPr>
              <a:t> az akvakultúra fenntarthatóságáról (magyar fordítás előkészítés alatt).</a:t>
            </a:r>
          </a:p>
          <a:p>
            <a:pPr marL="285750" indent="-285750" algn="just">
              <a:spcAft>
                <a:spcPts val="1200"/>
              </a:spcAft>
              <a:buFont typeface="Wingdings" panose="05000000000000000000" pitchFamily="2" charset="2"/>
              <a:buChar char="§"/>
            </a:pPr>
            <a:r>
              <a:rPr lang="hu-HU" dirty="0">
                <a:latin typeface="Arial Narrow" panose="020B0606020202030204" pitchFamily="34" charset="0"/>
              </a:rPr>
              <a:t>Bürokráciacsökkentés projekt.</a:t>
            </a:r>
          </a:p>
        </p:txBody>
      </p:sp>
      <p:sp>
        <p:nvSpPr>
          <p:cNvPr id="3" name="Szövegdoboz 2">
            <a:extLst>
              <a:ext uri="{FF2B5EF4-FFF2-40B4-BE49-F238E27FC236}">
                <a16:creationId xmlns:a16="http://schemas.microsoft.com/office/drawing/2014/main" id="{C42100F0-59A0-2C22-D208-FC1C602DBAA2}"/>
              </a:ext>
            </a:extLst>
          </p:cNvPr>
          <p:cNvSpPr txBox="1"/>
          <p:nvPr/>
        </p:nvSpPr>
        <p:spPr>
          <a:xfrm>
            <a:off x="252914" y="371742"/>
            <a:ext cx="5782126" cy="1015663"/>
          </a:xfrm>
          <a:prstGeom prst="rect">
            <a:avLst/>
          </a:prstGeom>
          <a:noFill/>
        </p:spPr>
        <p:txBody>
          <a:bodyPr wrap="square" rtlCol="0">
            <a:spAutoFit/>
          </a:bodyPr>
          <a:lstStyle/>
          <a:p>
            <a:pPr algn="ctr"/>
            <a:r>
              <a:rPr lang="hu-HU" sz="3000" dirty="0">
                <a:latin typeface="Arial" panose="020B0604020202020204" pitchFamily="34" charset="0"/>
                <a:cs typeface="Arial" panose="020B0604020202020204" pitchFamily="34" charset="0"/>
              </a:rPr>
              <a:t>Környezetvédelmi Bizottság további kiemelt témái</a:t>
            </a:r>
          </a:p>
        </p:txBody>
      </p:sp>
      <p:pic>
        <p:nvPicPr>
          <p:cNvPr id="5" name="Kép 4" descr="A képen szöveg, Betűtípus, Grafikus tervezés, Grafika látható&#10;&#10;Automatikusan generált leírás">
            <a:extLst>
              <a:ext uri="{FF2B5EF4-FFF2-40B4-BE49-F238E27FC236}">
                <a16:creationId xmlns:a16="http://schemas.microsoft.com/office/drawing/2014/main" id="{5319F59F-F728-AFC3-0133-F44111F851CF}"/>
              </a:ext>
            </a:extLst>
          </p:cNvPr>
          <p:cNvPicPr>
            <a:picLocks noChangeAspect="1"/>
          </p:cNvPicPr>
          <p:nvPr/>
        </p:nvPicPr>
        <p:blipFill>
          <a:blip r:embed="rId2">
            <a:extLst>
              <a:ext uri="{28A0092B-C50C-407E-A947-70E740481C1C}">
                <a14:useLocalDpi xmlns:a14="http://schemas.microsoft.com/office/drawing/2010/main" val="0"/>
              </a:ext>
            </a:extLst>
          </a:blip>
          <a:srcRect l="8620" r="4599"/>
          <a:stretch/>
        </p:blipFill>
        <p:spPr>
          <a:xfrm>
            <a:off x="6299200" y="-39173"/>
            <a:ext cx="5892800" cy="6897173"/>
          </a:xfrm>
          <a:prstGeom prst="rect">
            <a:avLst/>
          </a:prstGeom>
        </p:spPr>
      </p:pic>
    </p:spTree>
    <p:extLst>
      <p:ext uri="{BB962C8B-B14F-4D97-AF65-F5344CB8AC3E}">
        <p14:creationId xmlns:p14="http://schemas.microsoft.com/office/powerpoint/2010/main" val="2456900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3E10A-FB73-6FFD-3FC2-7DF4B8CF9AF2}"/>
            </a:ext>
          </a:extLst>
        </p:cNvPr>
        <p:cNvGrpSpPr/>
        <p:nvPr/>
      </p:nvGrpSpPr>
      <p:grpSpPr>
        <a:xfrm>
          <a:off x="0" y="0"/>
          <a:ext cx="0" cy="0"/>
          <a:chOff x="0" y="0"/>
          <a:chExt cx="0" cy="0"/>
        </a:xfrm>
      </p:grpSpPr>
      <p:sp>
        <p:nvSpPr>
          <p:cNvPr id="2" name="Szövegdoboz 1">
            <a:extLst>
              <a:ext uri="{FF2B5EF4-FFF2-40B4-BE49-F238E27FC236}">
                <a16:creationId xmlns:a16="http://schemas.microsoft.com/office/drawing/2014/main" id="{4120B3F7-2F65-6838-ECC7-C050A96B6E78}"/>
              </a:ext>
            </a:extLst>
          </p:cNvPr>
          <p:cNvSpPr txBox="1"/>
          <p:nvPr/>
        </p:nvSpPr>
        <p:spPr>
          <a:xfrm>
            <a:off x="1177474" y="1373991"/>
            <a:ext cx="4918526" cy="400110"/>
          </a:xfrm>
          <a:prstGeom prst="rect">
            <a:avLst/>
          </a:prstGeom>
          <a:noFill/>
        </p:spPr>
        <p:txBody>
          <a:bodyPr wrap="square" rtlCol="0">
            <a:spAutoFit/>
          </a:bodyPr>
          <a:lstStyle/>
          <a:p>
            <a:r>
              <a:rPr lang="hu-HU" sz="2000" b="1" dirty="0">
                <a:latin typeface="Arial" panose="020B0604020202020204" pitchFamily="34" charset="0"/>
                <a:cs typeface="Arial" panose="020B0604020202020204" pitchFamily="34" charset="0"/>
              </a:rPr>
              <a:t>Munkacsoportok és Fókusz csoportok</a:t>
            </a:r>
          </a:p>
        </p:txBody>
      </p:sp>
      <p:sp>
        <p:nvSpPr>
          <p:cNvPr id="3" name="Szövegdoboz 2">
            <a:extLst>
              <a:ext uri="{FF2B5EF4-FFF2-40B4-BE49-F238E27FC236}">
                <a16:creationId xmlns:a16="http://schemas.microsoft.com/office/drawing/2014/main" id="{FFF35AB0-2C02-0D0D-CDAA-4535006AEC4D}"/>
              </a:ext>
            </a:extLst>
          </p:cNvPr>
          <p:cNvSpPr txBox="1"/>
          <p:nvPr/>
        </p:nvSpPr>
        <p:spPr>
          <a:xfrm>
            <a:off x="1177474" y="386080"/>
            <a:ext cx="10140766" cy="646331"/>
          </a:xfrm>
          <a:prstGeom prst="rect">
            <a:avLst/>
          </a:prstGeom>
          <a:noFill/>
        </p:spPr>
        <p:txBody>
          <a:bodyPr wrap="square" rtlCol="0">
            <a:spAutoFit/>
          </a:bodyPr>
          <a:lstStyle/>
          <a:p>
            <a:pPr algn="ctr"/>
            <a:r>
              <a:rPr lang="hu-HU" sz="3600" dirty="0">
                <a:latin typeface="Arial" panose="020B0604020202020204" pitchFamily="34" charset="0"/>
                <a:cs typeface="Arial" panose="020B0604020202020204" pitchFamily="34" charset="0"/>
              </a:rPr>
              <a:t>Aquaculture </a:t>
            </a:r>
            <a:r>
              <a:rPr lang="hu-HU" sz="3600" dirty="0" err="1">
                <a:latin typeface="Arial" panose="020B0604020202020204" pitchFamily="34" charset="0"/>
                <a:cs typeface="Arial" panose="020B0604020202020204" pitchFamily="34" charset="0"/>
              </a:rPr>
              <a:t>Advisory</a:t>
            </a:r>
            <a:r>
              <a:rPr lang="hu-HU" sz="3600" dirty="0">
                <a:latin typeface="Arial" panose="020B0604020202020204" pitchFamily="34" charset="0"/>
                <a:cs typeface="Arial" panose="020B0604020202020204" pitchFamily="34" charset="0"/>
              </a:rPr>
              <a:t> </a:t>
            </a:r>
            <a:r>
              <a:rPr lang="hu-HU" sz="3600" dirty="0" err="1">
                <a:latin typeface="Arial" panose="020B0604020202020204" pitchFamily="34" charset="0"/>
                <a:cs typeface="Arial" panose="020B0604020202020204" pitchFamily="34" charset="0"/>
              </a:rPr>
              <a:t>Council</a:t>
            </a:r>
            <a:endParaRPr lang="hu-HU" sz="3600" dirty="0">
              <a:latin typeface="Arial" panose="020B0604020202020204" pitchFamily="34" charset="0"/>
              <a:cs typeface="Arial" panose="020B0604020202020204" pitchFamily="34" charset="0"/>
            </a:endParaRPr>
          </a:p>
        </p:txBody>
      </p:sp>
      <p:pic>
        <p:nvPicPr>
          <p:cNvPr id="6" name="Kép 5" descr="A képen Grafika, embléma, clipart, szimbólum látható&#10;&#10;Automatikusan generált leírás">
            <a:extLst>
              <a:ext uri="{FF2B5EF4-FFF2-40B4-BE49-F238E27FC236}">
                <a16:creationId xmlns:a16="http://schemas.microsoft.com/office/drawing/2014/main" id="{30A2A71C-6E05-CF1B-608D-E1D958877D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5956" y="4206240"/>
            <a:ext cx="2428769" cy="2139247"/>
          </a:xfrm>
          <a:prstGeom prst="rect">
            <a:avLst/>
          </a:prstGeom>
        </p:spPr>
      </p:pic>
      <p:sp>
        <p:nvSpPr>
          <p:cNvPr id="7" name="Szövegdoboz 6">
            <a:extLst>
              <a:ext uri="{FF2B5EF4-FFF2-40B4-BE49-F238E27FC236}">
                <a16:creationId xmlns:a16="http://schemas.microsoft.com/office/drawing/2014/main" id="{4FDB2F69-9D47-63A3-4237-8F12459AB1C8}"/>
              </a:ext>
            </a:extLst>
          </p:cNvPr>
          <p:cNvSpPr txBox="1"/>
          <p:nvPr/>
        </p:nvSpPr>
        <p:spPr>
          <a:xfrm>
            <a:off x="787275" y="1956212"/>
            <a:ext cx="6715760" cy="3123932"/>
          </a:xfrm>
          <a:prstGeom prst="rect">
            <a:avLst/>
          </a:prstGeom>
          <a:noFill/>
        </p:spPr>
        <p:txBody>
          <a:bodyPr wrap="square" rtlCol="0">
            <a:spAutoFit/>
          </a:bodyPr>
          <a:lstStyle/>
          <a:p>
            <a:pPr marL="285750" indent="-285750">
              <a:spcAft>
                <a:spcPts val="1200"/>
              </a:spcAft>
              <a:buFont typeface="Wingdings" panose="05000000000000000000" pitchFamily="2" charset="2"/>
              <a:buChar char="§"/>
            </a:pPr>
            <a:r>
              <a:rPr lang="hu-HU" dirty="0">
                <a:effectLst/>
                <a:latin typeface="Arial Narrow" panose="020B0606020202030204" pitchFamily="34" charset="0"/>
                <a:ea typeface="Calibri" panose="020F0502020204030204" pitchFamily="34" charset="0"/>
                <a:cs typeface="Calibri" panose="020F0502020204030204" pitchFamily="34" charset="0"/>
              </a:rPr>
              <a:t>WG1- Csontos halak: 7 FG</a:t>
            </a:r>
          </a:p>
          <a:p>
            <a:pPr marL="285750" indent="-285750">
              <a:spcAft>
                <a:spcPts val="1200"/>
              </a:spcAft>
              <a:buFont typeface="Wingdings" panose="05000000000000000000" pitchFamily="2" charset="2"/>
              <a:buChar char="§"/>
            </a:pPr>
            <a:r>
              <a:rPr lang="hu-HU" dirty="0">
                <a:latin typeface="Arial Narrow" panose="020B0606020202030204" pitchFamily="34" charset="0"/>
                <a:ea typeface="Calibri" panose="020F0502020204030204" pitchFamily="34" charset="0"/>
                <a:cs typeface="Calibri" panose="020F0502020204030204" pitchFamily="34" charset="0"/>
              </a:rPr>
              <a:t>WG2 – Kagyló: 6 FG</a:t>
            </a:r>
          </a:p>
          <a:p>
            <a:pPr marL="285750" indent="-285750">
              <a:spcAft>
                <a:spcPts val="1200"/>
              </a:spcAft>
              <a:buFont typeface="Wingdings" panose="05000000000000000000" pitchFamily="2" charset="2"/>
              <a:buChar char="§"/>
            </a:pPr>
            <a:r>
              <a:rPr lang="hu-HU" dirty="0">
                <a:latin typeface="Arial Narrow" panose="020B0606020202030204" pitchFamily="34" charset="0"/>
                <a:ea typeface="Calibri" panose="020F0502020204030204" pitchFamily="34" charset="0"/>
                <a:cs typeface="Calibri" panose="020F0502020204030204" pitchFamily="34" charset="0"/>
              </a:rPr>
              <a:t>WG3 – Horizontális témák: 12 FG</a:t>
            </a:r>
          </a:p>
          <a:p>
            <a:pPr>
              <a:spcAft>
                <a:spcPts val="600"/>
              </a:spcAft>
            </a:pPr>
            <a:r>
              <a:rPr lang="hu-HU" b="1" dirty="0">
                <a:latin typeface="Arial Narrow" panose="020B0606020202030204" pitchFamily="34" charset="0"/>
                <a:ea typeface="Calibri" panose="020F0502020204030204" pitchFamily="34" charset="0"/>
                <a:cs typeface="Calibri" panose="020F0502020204030204" pitchFamily="34" charset="0"/>
              </a:rPr>
              <a:t>Aktív magyar részvétel:</a:t>
            </a:r>
          </a:p>
          <a:p>
            <a:pPr marL="630238" indent="-285750">
              <a:buFont typeface="Wingdings" panose="05000000000000000000" pitchFamily="2" charset="2"/>
              <a:buChar char="ü"/>
            </a:pPr>
            <a:r>
              <a:rPr lang="hu-HU" dirty="0" err="1">
                <a:latin typeface="Arial Narrow" panose="020B0606020202030204" pitchFamily="34" charset="0"/>
                <a:ea typeface="Calibri" panose="020F0502020204030204" pitchFamily="34" charset="0"/>
                <a:cs typeface="Calibri" panose="020F0502020204030204" pitchFamily="34" charset="0"/>
              </a:rPr>
              <a:t>Organic</a:t>
            </a:r>
            <a:r>
              <a:rPr lang="hu-HU" dirty="0">
                <a:latin typeface="Arial Narrow" panose="020B0606020202030204" pitchFamily="34" charset="0"/>
                <a:ea typeface="Calibri" panose="020F0502020204030204" pitchFamily="34" charset="0"/>
                <a:cs typeface="Calibri" panose="020F0502020204030204" pitchFamily="34" charset="0"/>
              </a:rPr>
              <a:t> </a:t>
            </a:r>
            <a:r>
              <a:rPr lang="hu-HU" dirty="0" err="1">
                <a:latin typeface="Arial Narrow" panose="020B0606020202030204" pitchFamily="34" charset="0"/>
                <a:ea typeface="Calibri" panose="020F0502020204030204" pitchFamily="34" charset="0"/>
                <a:cs typeface="Calibri" panose="020F0502020204030204" pitchFamily="34" charset="0"/>
              </a:rPr>
              <a:t>aquaculture</a:t>
            </a:r>
            <a:endParaRPr lang="hu-HU" dirty="0">
              <a:latin typeface="Arial Narrow" panose="020B0606020202030204" pitchFamily="34" charset="0"/>
              <a:ea typeface="Calibri" panose="020F0502020204030204" pitchFamily="34" charset="0"/>
              <a:cs typeface="Calibri" panose="020F0502020204030204" pitchFamily="34" charset="0"/>
            </a:endParaRPr>
          </a:p>
          <a:p>
            <a:pPr marL="630238" indent="-285750">
              <a:buFont typeface="Wingdings" panose="05000000000000000000" pitchFamily="2" charset="2"/>
              <a:buChar char="ü"/>
            </a:pPr>
            <a:r>
              <a:rPr lang="hu-HU" dirty="0" err="1">
                <a:latin typeface="Arial Narrow" panose="020B0606020202030204" pitchFamily="34" charset="0"/>
                <a:ea typeface="Calibri" panose="020F0502020204030204" pitchFamily="34" charset="0"/>
                <a:cs typeface="Calibri" panose="020F0502020204030204" pitchFamily="34" charset="0"/>
              </a:rPr>
              <a:t>Climate</a:t>
            </a:r>
            <a:r>
              <a:rPr lang="hu-HU" dirty="0">
                <a:latin typeface="Arial Narrow" panose="020B0606020202030204" pitchFamily="34" charset="0"/>
                <a:ea typeface="Calibri" panose="020F0502020204030204" pitchFamily="34" charset="0"/>
                <a:cs typeface="Calibri" panose="020F0502020204030204" pitchFamily="34" charset="0"/>
              </a:rPr>
              <a:t> </a:t>
            </a:r>
            <a:r>
              <a:rPr lang="hu-HU" dirty="0" err="1">
                <a:latin typeface="Arial Narrow" panose="020B0606020202030204" pitchFamily="34" charset="0"/>
                <a:ea typeface="Calibri" panose="020F0502020204030204" pitchFamily="34" charset="0"/>
                <a:cs typeface="Calibri" panose="020F0502020204030204" pitchFamily="34" charset="0"/>
              </a:rPr>
              <a:t>impact</a:t>
            </a:r>
            <a:endParaRPr lang="hu-HU" dirty="0">
              <a:latin typeface="Arial Narrow" panose="020B0606020202030204" pitchFamily="34" charset="0"/>
              <a:ea typeface="Calibri" panose="020F0502020204030204" pitchFamily="34" charset="0"/>
              <a:cs typeface="Calibri" panose="020F0502020204030204" pitchFamily="34" charset="0"/>
            </a:endParaRPr>
          </a:p>
          <a:p>
            <a:pPr marL="630238" indent="-285750">
              <a:buFont typeface="Wingdings" panose="05000000000000000000" pitchFamily="2" charset="2"/>
              <a:buChar char="ü"/>
            </a:pPr>
            <a:r>
              <a:rPr lang="hu-HU" dirty="0" err="1">
                <a:latin typeface="Arial Narrow" panose="020B0606020202030204" pitchFamily="34" charset="0"/>
                <a:ea typeface="Calibri" panose="020F0502020204030204" pitchFamily="34" charset="0"/>
                <a:cs typeface="Calibri" panose="020F0502020204030204" pitchFamily="34" charset="0"/>
              </a:rPr>
              <a:t>Common</a:t>
            </a:r>
            <a:r>
              <a:rPr lang="hu-HU" dirty="0">
                <a:latin typeface="Arial Narrow" panose="020B0606020202030204" pitchFamily="34" charset="0"/>
                <a:ea typeface="Calibri" panose="020F0502020204030204" pitchFamily="34" charset="0"/>
                <a:cs typeface="Calibri" panose="020F0502020204030204" pitchFamily="34" charset="0"/>
              </a:rPr>
              <a:t> </a:t>
            </a:r>
            <a:r>
              <a:rPr lang="hu-HU" dirty="0" err="1">
                <a:latin typeface="Arial Narrow" panose="020B0606020202030204" pitchFamily="34" charset="0"/>
                <a:ea typeface="Calibri" panose="020F0502020204030204" pitchFamily="34" charset="0"/>
                <a:cs typeface="Calibri" panose="020F0502020204030204" pitchFamily="34" charset="0"/>
              </a:rPr>
              <a:t>aquaculture</a:t>
            </a:r>
            <a:r>
              <a:rPr lang="hu-HU" dirty="0">
                <a:latin typeface="Arial Narrow" panose="020B0606020202030204" pitchFamily="34" charset="0"/>
                <a:ea typeface="Calibri" panose="020F0502020204030204" pitchFamily="34" charset="0"/>
                <a:cs typeface="Calibri" panose="020F0502020204030204" pitchFamily="34" charset="0"/>
              </a:rPr>
              <a:t> policy</a:t>
            </a:r>
          </a:p>
          <a:p>
            <a:pPr marL="630238" indent="-285750">
              <a:buFont typeface="Wingdings" panose="05000000000000000000" pitchFamily="2" charset="2"/>
              <a:buChar char="ü"/>
            </a:pPr>
            <a:r>
              <a:rPr lang="hu-HU" dirty="0">
                <a:latin typeface="Arial Narrow" panose="020B0606020202030204" pitchFamily="34" charset="0"/>
                <a:ea typeface="Calibri" panose="020F0502020204030204" pitchFamily="34" charset="0"/>
                <a:cs typeface="Calibri" panose="020F0502020204030204" pitchFamily="34" charset="0"/>
              </a:rPr>
              <a:t>Research </a:t>
            </a:r>
            <a:r>
              <a:rPr lang="hu-HU" dirty="0" err="1">
                <a:latin typeface="Arial Narrow" panose="020B0606020202030204" pitchFamily="34" charset="0"/>
                <a:ea typeface="Calibri" panose="020F0502020204030204" pitchFamily="34" charset="0"/>
                <a:cs typeface="Calibri" panose="020F0502020204030204" pitchFamily="34" charset="0"/>
              </a:rPr>
              <a:t>prioritization</a:t>
            </a:r>
            <a:r>
              <a:rPr lang="hu-HU" dirty="0">
                <a:latin typeface="Arial Narrow" panose="020B0606020202030204" pitchFamily="34" charset="0"/>
                <a:ea typeface="Calibri" panose="020F0502020204030204" pitchFamily="34" charset="0"/>
                <a:cs typeface="Calibri" panose="020F0502020204030204" pitchFamily="34" charset="0"/>
              </a:rPr>
              <a:t> </a:t>
            </a:r>
            <a:r>
              <a:rPr lang="hu-HU" dirty="0" err="1">
                <a:latin typeface="Arial Narrow" panose="020B0606020202030204" pitchFamily="34" charset="0"/>
                <a:ea typeface="Calibri" panose="020F0502020204030204" pitchFamily="34" charset="0"/>
                <a:cs typeface="Calibri" panose="020F0502020204030204" pitchFamily="34" charset="0"/>
              </a:rPr>
              <a:t>for</a:t>
            </a:r>
            <a:r>
              <a:rPr lang="hu-HU" dirty="0">
                <a:latin typeface="Arial Narrow" panose="020B0606020202030204" pitchFamily="34" charset="0"/>
                <a:ea typeface="Calibri" panose="020F0502020204030204" pitchFamily="34" charset="0"/>
                <a:cs typeface="Calibri" panose="020F0502020204030204" pitchFamily="34" charset="0"/>
              </a:rPr>
              <a:t> EU </a:t>
            </a:r>
            <a:r>
              <a:rPr lang="hu-HU" dirty="0" err="1">
                <a:latin typeface="Arial Narrow" panose="020B0606020202030204" pitchFamily="34" charset="0"/>
                <a:ea typeface="Calibri" panose="020F0502020204030204" pitchFamily="34" charset="0"/>
                <a:cs typeface="Calibri" panose="020F0502020204030204" pitchFamily="34" charset="0"/>
              </a:rPr>
              <a:t>aquaculture</a:t>
            </a:r>
            <a:endParaRPr lang="hu-HU" dirty="0">
              <a:latin typeface="Arial Narrow" panose="020B0606020202030204" pitchFamily="34" charset="0"/>
              <a:ea typeface="Calibri" panose="020F0502020204030204" pitchFamily="34" charset="0"/>
              <a:cs typeface="Calibri" panose="020F0502020204030204" pitchFamily="34" charset="0"/>
            </a:endParaRPr>
          </a:p>
          <a:p>
            <a:pPr>
              <a:spcAft>
                <a:spcPts val="1200"/>
              </a:spcAft>
            </a:pPr>
            <a:endParaRPr lang="hu-HU" dirty="0">
              <a:latin typeface="Arial Narrow" panose="020B0606020202030204" pitchFamily="34" charset="0"/>
            </a:endParaRPr>
          </a:p>
        </p:txBody>
      </p:sp>
    </p:spTree>
    <p:extLst>
      <p:ext uri="{BB962C8B-B14F-4D97-AF65-F5344CB8AC3E}">
        <p14:creationId xmlns:p14="http://schemas.microsoft.com/office/powerpoint/2010/main" val="1326468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E4351-F6F8-B4F2-2477-A5EDB7424EA2}"/>
            </a:ext>
          </a:extLst>
        </p:cNvPr>
        <p:cNvGrpSpPr/>
        <p:nvPr/>
      </p:nvGrpSpPr>
      <p:grpSpPr>
        <a:xfrm>
          <a:off x="0" y="0"/>
          <a:ext cx="0" cy="0"/>
          <a:chOff x="0" y="0"/>
          <a:chExt cx="0" cy="0"/>
        </a:xfrm>
      </p:grpSpPr>
      <p:sp>
        <p:nvSpPr>
          <p:cNvPr id="2" name="Szövegdoboz 1">
            <a:extLst>
              <a:ext uri="{FF2B5EF4-FFF2-40B4-BE49-F238E27FC236}">
                <a16:creationId xmlns:a16="http://schemas.microsoft.com/office/drawing/2014/main" id="{4675A6D2-29C2-DD08-DBC0-539B81D3AD25}"/>
              </a:ext>
            </a:extLst>
          </p:cNvPr>
          <p:cNvSpPr txBox="1"/>
          <p:nvPr/>
        </p:nvSpPr>
        <p:spPr>
          <a:xfrm>
            <a:off x="568960" y="1696720"/>
            <a:ext cx="10749280" cy="3046988"/>
          </a:xfrm>
          <a:prstGeom prst="rect">
            <a:avLst/>
          </a:prstGeom>
          <a:noFill/>
        </p:spPr>
        <p:txBody>
          <a:bodyPr wrap="square" rtlCol="0">
            <a:spAutoFit/>
          </a:bodyPr>
          <a:lstStyle/>
          <a:p>
            <a:r>
              <a:rPr lang="hu-HU" sz="2000" b="1" dirty="0">
                <a:latin typeface="Arial Narrow" panose="020B0606020202030204" pitchFamily="34" charset="0"/>
              </a:rPr>
              <a:t>Ajánlások, dokumentumok</a:t>
            </a:r>
          </a:p>
          <a:p>
            <a:endParaRPr lang="hu-HU" sz="2000" dirty="0">
              <a:latin typeface="Arial Narrow" panose="020B0606020202030204" pitchFamily="34" charset="0"/>
            </a:endParaRPr>
          </a:p>
          <a:p>
            <a:pPr marL="285750" indent="-285750" algn="just">
              <a:spcAft>
                <a:spcPts val="600"/>
              </a:spcAft>
              <a:buFont typeface="Wingdings" panose="05000000000000000000" pitchFamily="2" charset="2"/>
              <a:buChar char="§"/>
            </a:pPr>
            <a:r>
              <a:rPr lang="en-US" i="0" u="none" strike="noStrike" dirty="0">
                <a:effectLst/>
                <a:latin typeface="Arial Narrow" panose="020B0606020202030204" pitchFamily="34" charset="0"/>
              </a:rPr>
              <a:t>AAC Recommendation for an Aquaculture Policy Reform</a:t>
            </a:r>
            <a:r>
              <a:rPr lang="hu-HU" i="0" u="none" strike="noStrike" dirty="0">
                <a:effectLst/>
                <a:latin typeface="Arial Narrow" panose="020B0606020202030204" pitchFamily="34" charset="0"/>
              </a:rPr>
              <a:t> (2024 február, július)</a:t>
            </a:r>
          </a:p>
          <a:p>
            <a:pPr marL="285750" indent="-285750" algn="just">
              <a:spcAft>
                <a:spcPts val="600"/>
              </a:spcAft>
              <a:buFont typeface="Wingdings" panose="05000000000000000000" pitchFamily="2" charset="2"/>
              <a:buChar char="§"/>
            </a:pPr>
            <a:r>
              <a:rPr lang="en-US" i="0" u="none" strike="noStrike" dirty="0">
                <a:effectLst/>
                <a:latin typeface="Arial Narrow" panose="020B0606020202030204" pitchFamily="34" charset="0"/>
              </a:rPr>
              <a:t>AAC Recommendation on Promoting Low-trophic Aquaculture (LTA) and Low-Impact Aquaculture</a:t>
            </a:r>
            <a:r>
              <a:rPr lang="hu-HU" i="0" u="none" strike="noStrike" dirty="0">
                <a:effectLst/>
                <a:latin typeface="Arial Narrow" panose="020B0606020202030204" pitchFamily="34" charset="0"/>
              </a:rPr>
              <a:t> (2024. október).</a:t>
            </a:r>
          </a:p>
          <a:p>
            <a:pPr marL="285750" indent="-285750" algn="just">
              <a:spcAft>
                <a:spcPts val="600"/>
              </a:spcAft>
              <a:buFont typeface="Wingdings" panose="05000000000000000000" pitchFamily="2" charset="2"/>
              <a:buChar char="§"/>
            </a:pPr>
            <a:r>
              <a:rPr lang="hu-HU" i="0" u="none" strike="noStrike" dirty="0" err="1">
                <a:effectLst/>
                <a:latin typeface="Arial Narrow" panose="020B0606020202030204" pitchFamily="34" charset="0"/>
              </a:rPr>
              <a:t>Identification</a:t>
            </a:r>
            <a:r>
              <a:rPr lang="hu-HU" i="0" u="none" strike="noStrike" dirty="0">
                <a:effectLst/>
                <a:latin typeface="Arial Narrow" panose="020B0606020202030204" pitchFamily="34" charset="0"/>
              </a:rPr>
              <a:t> of </a:t>
            </a:r>
            <a:r>
              <a:rPr lang="hu-HU" i="0" u="none" strike="noStrike" dirty="0" err="1">
                <a:effectLst/>
                <a:latin typeface="Arial Narrow" panose="020B0606020202030204" pitchFamily="34" charset="0"/>
              </a:rPr>
              <a:t>Environmental</a:t>
            </a:r>
            <a:r>
              <a:rPr lang="hu-HU" i="0" u="none" strike="noStrike" dirty="0">
                <a:effectLst/>
                <a:latin typeface="Arial Narrow" panose="020B0606020202030204" pitchFamily="34" charset="0"/>
              </a:rPr>
              <a:t> </a:t>
            </a:r>
            <a:r>
              <a:rPr lang="hu-HU" i="0" u="none" strike="noStrike" dirty="0" err="1">
                <a:effectLst/>
                <a:latin typeface="Arial Narrow" panose="020B0606020202030204" pitchFamily="34" charset="0"/>
              </a:rPr>
              <a:t>Indicators</a:t>
            </a:r>
            <a:r>
              <a:rPr lang="hu-HU" i="0" u="none" strike="noStrike" dirty="0">
                <a:effectLst/>
                <a:latin typeface="Arial Narrow" panose="020B0606020202030204" pitchFamily="34" charset="0"/>
              </a:rPr>
              <a:t> </a:t>
            </a:r>
            <a:r>
              <a:rPr lang="hu-HU" i="0" u="none" strike="noStrike" dirty="0" err="1">
                <a:effectLst/>
                <a:latin typeface="Arial Narrow" panose="020B0606020202030204" pitchFamily="34" charset="0"/>
              </a:rPr>
              <a:t>for</a:t>
            </a:r>
            <a:r>
              <a:rPr lang="hu-HU" i="0" u="none" strike="noStrike" dirty="0">
                <a:effectLst/>
                <a:latin typeface="Arial Narrow" panose="020B0606020202030204" pitchFamily="34" charset="0"/>
              </a:rPr>
              <a:t> </a:t>
            </a:r>
            <a:r>
              <a:rPr lang="hu-HU" i="0" u="none" strike="noStrike" dirty="0" err="1">
                <a:effectLst/>
                <a:latin typeface="Arial Narrow" panose="020B0606020202030204" pitchFamily="34" charset="0"/>
              </a:rPr>
              <a:t>aquaculture</a:t>
            </a:r>
            <a:r>
              <a:rPr lang="hu-HU" i="0" u="none" strike="noStrike" dirty="0">
                <a:effectLst/>
                <a:latin typeface="Arial Narrow" panose="020B0606020202030204" pitchFamily="34" charset="0"/>
              </a:rPr>
              <a:t> </a:t>
            </a:r>
            <a:r>
              <a:rPr lang="hu-HU" i="0" u="none" strike="noStrike" dirty="0" err="1">
                <a:effectLst/>
                <a:latin typeface="Arial Narrow" panose="020B0606020202030204" pitchFamily="34" charset="0"/>
              </a:rPr>
              <a:t>activities</a:t>
            </a:r>
            <a:r>
              <a:rPr lang="hu-HU" i="0" u="none" strike="noStrike" dirty="0">
                <a:effectLst/>
                <a:latin typeface="Arial Narrow" panose="020B0606020202030204" pitchFamily="34" charset="0"/>
              </a:rPr>
              <a:t> (AAM dokumentum) (folyamatban).</a:t>
            </a:r>
            <a:endParaRPr lang="hu-HU" dirty="0">
              <a:latin typeface="Arial Narrow" panose="020B0606020202030204" pitchFamily="34" charset="0"/>
            </a:endParaRPr>
          </a:p>
          <a:p>
            <a:pPr marL="285750" indent="-285750" algn="just">
              <a:spcAft>
                <a:spcPts val="600"/>
              </a:spcAft>
              <a:buFont typeface="Wingdings" panose="05000000000000000000" pitchFamily="2" charset="2"/>
              <a:buChar char="§"/>
            </a:pPr>
            <a:r>
              <a:rPr lang="en-GB" dirty="0">
                <a:latin typeface="Arial Narrow" panose="020B0606020202030204" pitchFamily="34" charset="0"/>
              </a:rPr>
              <a:t>AAC Recommendation on Research &amp; Innovation priorities for the aquaculture sector</a:t>
            </a:r>
            <a:r>
              <a:rPr lang="hu-HU" dirty="0">
                <a:latin typeface="Arial Narrow" panose="020B0606020202030204" pitchFamily="34" charset="0"/>
              </a:rPr>
              <a:t> (folyamatban).</a:t>
            </a:r>
          </a:p>
          <a:p>
            <a:pPr marL="285750" indent="-285750">
              <a:buFont typeface="Wingdings" panose="05000000000000000000" pitchFamily="2" charset="2"/>
              <a:buChar char="§"/>
            </a:pPr>
            <a:endParaRPr lang="en-US" sz="2000" b="0" i="0" dirty="0">
              <a:solidFill>
                <a:srgbClr val="333333"/>
              </a:solidFill>
              <a:effectLst/>
              <a:latin typeface="Corbel" panose="020B0503020204020204" pitchFamily="34" charset="0"/>
            </a:endParaRPr>
          </a:p>
          <a:p>
            <a:pPr marL="285750" indent="-285750">
              <a:buFont typeface="Wingdings" panose="05000000000000000000" pitchFamily="2" charset="2"/>
              <a:buChar char="§"/>
            </a:pPr>
            <a:endParaRPr lang="en-US" sz="2000" b="0" i="0" dirty="0">
              <a:effectLst/>
              <a:latin typeface="Corbel" panose="020B0503020204020204" pitchFamily="34" charset="0"/>
            </a:endParaRPr>
          </a:p>
          <a:p>
            <a:pPr marL="285750" indent="-285750">
              <a:buFont typeface="Wingdings" panose="05000000000000000000" pitchFamily="2" charset="2"/>
              <a:buChar char="§"/>
            </a:pPr>
            <a:endParaRPr lang="hu-HU" sz="2000" dirty="0">
              <a:latin typeface="Arial Narrow" panose="020B0606020202030204" pitchFamily="34" charset="0"/>
            </a:endParaRPr>
          </a:p>
        </p:txBody>
      </p:sp>
      <p:sp>
        <p:nvSpPr>
          <p:cNvPr id="3" name="Szövegdoboz 2">
            <a:extLst>
              <a:ext uri="{FF2B5EF4-FFF2-40B4-BE49-F238E27FC236}">
                <a16:creationId xmlns:a16="http://schemas.microsoft.com/office/drawing/2014/main" id="{6128879A-746F-B9D5-3E00-5FDA20477BCC}"/>
              </a:ext>
            </a:extLst>
          </p:cNvPr>
          <p:cNvSpPr txBox="1"/>
          <p:nvPr/>
        </p:nvSpPr>
        <p:spPr>
          <a:xfrm>
            <a:off x="1177474" y="386080"/>
            <a:ext cx="10140766" cy="553998"/>
          </a:xfrm>
          <a:prstGeom prst="rect">
            <a:avLst/>
          </a:prstGeom>
          <a:noFill/>
        </p:spPr>
        <p:txBody>
          <a:bodyPr wrap="square" rtlCol="0">
            <a:spAutoFit/>
          </a:bodyPr>
          <a:lstStyle/>
          <a:p>
            <a:pPr algn="ctr"/>
            <a:r>
              <a:rPr lang="hu-HU" sz="3000">
                <a:latin typeface="Arial" panose="020B0604020202020204" pitchFamily="34" charset="0"/>
                <a:cs typeface="Arial" panose="020B0604020202020204" pitchFamily="34" charset="0"/>
              </a:rPr>
              <a:t>Aquaculture Advisory Council (AAC)</a:t>
            </a:r>
            <a:endParaRPr lang="hu-HU" sz="3000" dirty="0">
              <a:latin typeface="Arial" panose="020B0604020202020204" pitchFamily="34" charset="0"/>
              <a:cs typeface="Arial" panose="020B0604020202020204" pitchFamily="34" charset="0"/>
            </a:endParaRPr>
          </a:p>
        </p:txBody>
      </p:sp>
      <p:pic>
        <p:nvPicPr>
          <p:cNvPr id="4" name="Kép 3" descr="A képen Grafika, embléma, clipart, szimbólum látható&#10;&#10;Automatikusan generált leírás">
            <a:extLst>
              <a:ext uri="{FF2B5EF4-FFF2-40B4-BE49-F238E27FC236}">
                <a16:creationId xmlns:a16="http://schemas.microsoft.com/office/drawing/2014/main" id="{DE55B6A6-0838-15BB-FA4A-B3CA9BA51D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5956" y="4206240"/>
            <a:ext cx="2428769" cy="2139247"/>
          </a:xfrm>
          <a:prstGeom prst="rect">
            <a:avLst/>
          </a:prstGeom>
        </p:spPr>
      </p:pic>
    </p:spTree>
    <p:extLst>
      <p:ext uri="{BB962C8B-B14F-4D97-AF65-F5344CB8AC3E}">
        <p14:creationId xmlns:p14="http://schemas.microsoft.com/office/powerpoint/2010/main" val="31070241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16F9B4-FC18-7A0E-322D-5F612A985CF1}"/>
            </a:ext>
          </a:extLst>
        </p:cNvPr>
        <p:cNvGrpSpPr/>
        <p:nvPr/>
      </p:nvGrpSpPr>
      <p:grpSpPr>
        <a:xfrm>
          <a:off x="0" y="0"/>
          <a:ext cx="0" cy="0"/>
          <a:chOff x="0" y="0"/>
          <a:chExt cx="0" cy="0"/>
        </a:xfrm>
      </p:grpSpPr>
      <p:sp>
        <p:nvSpPr>
          <p:cNvPr id="2" name="Szövegdoboz 1">
            <a:extLst>
              <a:ext uri="{FF2B5EF4-FFF2-40B4-BE49-F238E27FC236}">
                <a16:creationId xmlns:a16="http://schemas.microsoft.com/office/drawing/2014/main" id="{41FAC2DC-37A4-E73E-9EA9-F934D8E6E4DE}"/>
              </a:ext>
            </a:extLst>
          </p:cNvPr>
          <p:cNvSpPr txBox="1"/>
          <p:nvPr/>
        </p:nvSpPr>
        <p:spPr>
          <a:xfrm>
            <a:off x="8235382" y="241483"/>
            <a:ext cx="3662207" cy="165761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000" kern="1200" dirty="0" err="1">
                <a:solidFill>
                  <a:schemeClr val="tx1"/>
                </a:solidFill>
                <a:latin typeface="Arial" panose="020B0604020202020204" pitchFamily="34" charset="0"/>
                <a:ea typeface="+mj-ea"/>
                <a:cs typeface="Arial" panose="020B0604020202020204" pitchFamily="34" charset="0"/>
              </a:rPr>
              <a:t>Javaslatok</a:t>
            </a:r>
            <a:r>
              <a:rPr lang="en-US" sz="3000" kern="1200" dirty="0">
                <a:solidFill>
                  <a:schemeClr val="tx1"/>
                </a:solidFill>
                <a:latin typeface="Arial" panose="020B0604020202020204" pitchFamily="34" charset="0"/>
                <a:ea typeface="+mj-ea"/>
                <a:cs typeface="Arial" panose="020B0604020202020204" pitchFamily="34" charset="0"/>
              </a:rPr>
              <a:t> </a:t>
            </a:r>
            <a:r>
              <a:rPr lang="en-US" sz="3000" kern="1200" dirty="0" err="1">
                <a:solidFill>
                  <a:schemeClr val="tx1"/>
                </a:solidFill>
                <a:latin typeface="Arial" panose="020B0604020202020204" pitchFamily="34" charset="0"/>
                <a:ea typeface="+mj-ea"/>
                <a:cs typeface="Arial" panose="020B0604020202020204" pitchFamily="34" charset="0"/>
              </a:rPr>
              <a:t>jövő</a:t>
            </a:r>
            <a:r>
              <a:rPr lang="en-US" sz="3000" kern="1200" dirty="0">
                <a:solidFill>
                  <a:schemeClr val="tx1"/>
                </a:solidFill>
                <a:latin typeface="Arial" panose="020B0604020202020204" pitchFamily="34" charset="0"/>
                <a:ea typeface="+mj-ea"/>
                <a:cs typeface="Arial" panose="020B0604020202020204" pitchFamily="34" charset="0"/>
              </a:rPr>
              <a:t> </a:t>
            </a:r>
            <a:r>
              <a:rPr lang="en-US" sz="3000" kern="1200" dirty="0" err="1">
                <a:solidFill>
                  <a:schemeClr val="tx1"/>
                </a:solidFill>
                <a:latin typeface="Arial" panose="020B0604020202020204" pitchFamily="34" charset="0"/>
                <a:ea typeface="+mj-ea"/>
                <a:cs typeface="Arial" panose="020B0604020202020204" pitchFamily="34" charset="0"/>
              </a:rPr>
              <a:t>évre</a:t>
            </a:r>
            <a:endParaRPr lang="en-US" sz="3000" kern="1200" dirty="0">
              <a:solidFill>
                <a:schemeClr val="tx1"/>
              </a:solidFill>
              <a:latin typeface="Arial" panose="020B0604020202020204" pitchFamily="34" charset="0"/>
              <a:ea typeface="+mj-ea"/>
              <a:cs typeface="Arial" panose="020B0604020202020204" pitchFamily="34" charset="0"/>
            </a:endParaRPr>
          </a:p>
        </p:txBody>
      </p:sp>
      <p:pic>
        <p:nvPicPr>
          <p:cNvPr id="4" name="Kép 3" descr="A képen Grafika, Grafikus tervezés, Betűtípus, clipart látható&#10;&#10;Automatikusan generált leírás">
            <a:extLst>
              <a:ext uri="{FF2B5EF4-FFF2-40B4-BE49-F238E27FC236}">
                <a16:creationId xmlns:a16="http://schemas.microsoft.com/office/drawing/2014/main" id="{E01C4D5E-8067-E876-4EDE-7695543FF2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073" y="375320"/>
            <a:ext cx="3483035" cy="3848658"/>
          </a:xfrm>
          <a:prstGeom prst="rect">
            <a:avLst/>
          </a:prstGeom>
        </p:spPr>
      </p:pic>
      <p:cxnSp>
        <p:nvCxnSpPr>
          <p:cNvPr id="14" name="Straight Connector 13">
            <a:extLst>
              <a:ext uri="{FF2B5EF4-FFF2-40B4-BE49-F238E27FC236}">
                <a16:creationId xmlns:a16="http://schemas.microsoft.com/office/drawing/2014/main" id="{822A5670-0F7B-4199-AEAB-33FBA9CEA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4572000"/>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Kép 5" descr="A képen hal, Uszony, clipart, Grafika látható&#10;&#10;Automatikusan generált leírás">
            <a:extLst>
              <a:ext uri="{FF2B5EF4-FFF2-40B4-BE49-F238E27FC236}">
                <a16:creationId xmlns:a16="http://schemas.microsoft.com/office/drawing/2014/main" id="{57CA7576-1F7A-0765-C56F-46485F634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370" y="471848"/>
            <a:ext cx="2628285" cy="1464556"/>
          </a:xfrm>
          <a:prstGeom prst="rect">
            <a:avLst/>
          </a:prstGeom>
        </p:spPr>
      </p:pic>
      <p:cxnSp>
        <p:nvCxnSpPr>
          <p:cNvPr id="16" name="Straight Connector 15">
            <a:extLst>
              <a:ext uri="{FF2B5EF4-FFF2-40B4-BE49-F238E27FC236}">
                <a16:creationId xmlns:a16="http://schemas.microsoft.com/office/drawing/2014/main" id="{8BB1744D-A7DF-4B65-B6E3-DCF12BB2D8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9" name="Kép 8" descr="A képen Grafika, embléma, clipart, szimbólum látható&#10;&#10;Automatikusan generált leírás">
            <a:extLst>
              <a:ext uri="{FF2B5EF4-FFF2-40B4-BE49-F238E27FC236}">
                <a16:creationId xmlns:a16="http://schemas.microsoft.com/office/drawing/2014/main" id="{3980DA42-B75C-FC81-3D5E-130D9F767A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5350" y="2424609"/>
            <a:ext cx="2042890" cy="1799367"/>
          </a:xfrm>
          <a:prstGeom prst="rect">
            <a:avLst/>
          </a:prstGeom>
        </p:spPr>
      </p:pic>
      <p:cxnSp>
        <p:nvCxnSpPr>
          <p:cNvPr id="18" name="Straight Connector 17">
            <a:extLst>
              <a:ext uri="{FF2B5EF4-FFF2-40B4-BE49-F238E27FC236}">
                <a16:creationId xmlns:a16="http://schemas.microsoft.com/office/drawing/2014/main" id="{882DD753-EA38-4E86-91FB-05041A44A2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Kép 6" descr="A képen szöveg, Betűtípus, embléma, Grafika látható&#10;&#10;Automatikusan generált leírás">
            <a:extLst>
              <a:ext uri="{FF2B5EF4-FFF2-40B4-BE49-F238E27FC236}">
                <a16:creationId xmlns:a16="http://schemas.microsoft.com/office/drawing/2014/main" id="{C0FA9F5E-FC5F-7BFB-8DB6-82E279780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6811" y="4911833"/>
            <a:ext cx="1832649" cy="1448019"/>
          </a:xfrm>
          <a:prstGeom prst="rect">
            <a:avLst/>
          </a:prstGeom>
        </p:spPr>
      </p:pic>
      <p:pic>
        <p:nvPicPr>
          <p:cNvPr id="8" name="Kép 7" descr="A képen szöveg, Betűtípus, tipográfia, tervezés látható&#10;&#10;Automatikusan generált leírás">
            <a:extLst>
              <a:ext uri="{FF2B5EF4-FFF2-40B4-BE49-F238E27FC236}">
                <a16:creationId xmlns:a16="http://schemas.microsoft.com/office/drawing/2014/main" id="{F241FF03-24AF-F0E9-BA84-633DF94ABF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2822" y="5094958"/>
            <a:ext cx="4364400" cy="1081774"/>
          </a:xfrm>
          <a:prstGeom prst="rect">
            <a:avLst/>
          </a:prstGeom>
        </p:spPr>
      </p:pic>
      <p:sp>
        <p:nvSpPr>
          <p:cNvPr id="3" name="Szövegdoboz 2">
            <a:extLst>
              <a:ext uri="{FF2B5EF4-FFF2-40B4-BE49-F238E27FC236}">
                <a16:creationId xmlns:a16="http://schemas.microsoft.com/office/drawing/2014/main" id="{29067C86-B94B-6063-707A-BC179C851F47}"/>
              </a:ext>
            </a:extLst>
          </p:cNvPr>
          <p:cNvSpPr txBox="1"/>
          <p:nvPr/>
        </p:nvSpPr>
        <p:spPr>
          <a:xfrm>
            <a:off x="8076376" y="1936404"/>
            <a:ext cx="3821213" cy="3902472"/>
          </a:xfrm>
          <a:prstGeom prst="rect">
            <a:avLst/>
          </a:prstGeom>
        </p:spPr>
        <p:txBody>
          <a:bodyPr vert="horz" lIns="91440" tIns="45720" rIns="91440" bIns="45720" rtlCol="0">
            <a:normAutofit/>
          </a:bodyPr>
          <a:lstStyle/>
          <a:p>
            <a:pPr marL="285750" indent="-228600" algn="just">
              <a:lnSpc>
                <a:spcPct val="90000"/>
              </a:lnSpc>
              <a:spcAft>
                <a:spcPts val="600"/>
              </a:spcAft>
              <a:buFont typeface="Arial" panose="020B0604020202020204" pitchFamily="34" charset="0"/>
              <a:buChar char="•"/>
            </a:pPr>
            <a:r>
              <a:rPr lang="hu-HU" b="0" dirty="0">
                <a:latin typeface="Arial Narrow" panose="020B0606020202030204" pitchFamily="34" charset="0"/>
              </a:rPr>
              <a:t>További </a:t>
            </a:r>
            <a:r>
              <a:rPr lang="hu-HU" dirty="0">
                <a:latin typeface="Arial Narrow" panose="020B0606020202030204" pitchFamily="34" charset="0"/>
              </a:rPr>
              <a:t>aktív részvétel a nemzetközi szervezetek munkájában a hazai akvakultúra értékeinek és érdekeinek védelme érdekében.</a:t>
            </a:r>
          </a:p>
          <a:p>
            <a:pPr marL="285750" indent="-228600" algn="just">
              <a:lnSpc>
                <a:spcPct val="90000"/>
              </a:lnSpc>
              <a:spcAft>
                <a:spcPts val="600"/>
              </a:spcAft>
              <a:buFont typeface="Arial" panose="020B0604020202020204" pitchFamily="34" charset="0"/>
              <a:buChar char="•"/>
            </a:pPr>
            <a:r>
              <a:rPr lang="hu-HU" b="0" i="0" dirty="0">
                <a:effectLst/>
                <a:latin typeface="Arial Narrow" panose="020B0606020202030204" pitchFamily="34" charset="0"/>
              </a:rPr>
              <a:t>Szorosabb együttműködés a </a:t>
            </a:r>
            <a:r>
              <a:rPr lang="hu-HU" b="0" i="0" dirty="0" err="1">
                <a:effectLst/>
                <a:latin typeface="Arial Narrow" panose="020B0606020202030204" pitchFamily="34" charset="0"/>
              </a:rPr>
              <a:t>HUNATiP-pel</a:t>
            </a:r>
            <a:r>
              <a:rPr lang="hu-HU" b="0" i="0" dirty="0">
                <a:effectLst/>
                <a:latin typeface="Arial Narrow" panose="020B0606020202030204" pitchFamily="34" charset="0"/>
              </a:rPr>
              <a:t>: pl. hazai, gyakorlatorientált workshop szervezése, közös projektek.</a:t>
            </a:r>
          </a:p>
          <a:p>
            <a:pPr marL="285750" indent="-228600" algn="just">
              <a:lnSpc>
                <a:spcPct val="90000"/>
              </a:lnSpc>
              <a:spcAft>
                <a:spcPts val="600"/>
              </a:spcAft>
              <a:buFont typeface="Arial" panose="020B0604020202020204" pitchFamily="34" charset="0"/>
              <a:buChar char="•"/>
            </a:pPr>
            <a:r>
              <a:rPr lang="hu-HU" dirty="0">
                <a:latin typeface="Arial Narrow" panose="020B0606020202030204" pitchFamily="34" charset="0"/>
              </a:rPr>
              <a:t>Angol nyelvű reprezentációs kiadvány összeállítása a hazai </a:t>
            </a:r>
            <a:r>
              <a:rPr lang="hu-HU" dirty="0" err="1">
                <a:latin typeface="Arial Narrow" panose="020B0606020202030204" pitchFamily="34" charset="0"/>
              </a:rPr>
              <a:t>akvakultúráról</a:t>
            </a:r>
            <a:r>
              <a:rPr lang="hu-HU" dirty="0">
                <a:latin typeface="Arial Narrow" panose="020B0606020202030204" pitchFamily="34" charset="0"/>
              </a:rPr>
              <a:t> és a MA-HAL tevékenységéről.</a:t>
            </a:r>
          </a:p>
          <a:p>
            <a:pPr marL="285750" indent="-228600" algn="just">
              <a:lnSpc>
                <a:spcPct val="90000"/>
              </a:lnSpc>
              <a:spcAft>
                <a:spcPts val="600"/>
              </a:spcAft>
              <a:buFont typeface="Arial" panose="020B0604020202020204" pitchFamily="34" charset="0"/>
              <a:buChar char="•"/>
            </a:pPr>
            <a:r>
              <a:rPr lang="hu-HU" dirty="0">
                <a:effectLst/>
                <a:latin typeface="Arial Narrow" panose="020B0606020202030204" pitchFamily="34" charset="0"/>
                <a:ea typeface="Calibri" panose="020F0502020204030204" pitchFamily="34" charset="0"/>
                <a:cs typeface="Calibri" panose="020F0502020204030204" pitchFamily="34" charset="0"/>
              </a:rPr>
              <a:t> FAO Globálisan Fontos Mezőgazdasági Örökségi Rendszerei (GIAAHS) </a:t>
            </a:r>
            <a:r>
              <a:rPr lang="hu-HU">
                <a:effectLst/>
                <a:latin typeface="Arial Narrow" panose="020B0606020202030204" pitchFamily="34" charset="0"/>
                <a:ea typeface="Calibri" panose="020F0502020204030204" pitchFamily="34" charset="0"/>
                <a:cs typeface="Calibri" panose="020F0502020204030204" pitchFamily="34" charset="0"/>
              </a:rPr>
              <a:t>eljárás megindítása.</a:t>
            </a:r>
            <a:endParaRPr lang="en-US" b="0" i="0" dirty="0">
              <a:effectLst/>
              <a:latin typeface="Arial Narrow" panose="020B0606020202030204" pitchFamily="34" charset="0"/>
            </a:endParaRPr>
          </a:p>
          <a:p>
            <a:pPr marL="285750" indent="-228600" algn="just">
              <a:lnSpc>
                <a:spcPct val="90000"/>
              </a:lnSpc>
              <a:buFont typeface="Arial" panose="020B0604020202020204" pitchFamily="34" charset="0"/>
              <a:buChar char="•"/>
            </a:pPr>
            <a:endParaRPr lang="en-US" b="0" i="0" dirty="0">
              <a:effectLst/>
              <a:latin typeface="Arial Narrow" panose="020B0606020202030204" pitchFamily="34" charset="0"/>
            </a:endParaRPr>
          </a:p>
          <a:p>
            <a:pPr marL="285750" indent="-228600" algn="just">
              <a:lnSpc>
                <a:spcPct val="90000"/>
              </a:lnSpc>
              <a:buFont typeface="Arial" panose="020B0604020202020204" pitchFamily="34" charset="0"/>
              <a:buChar char="•"/>
            </a:pPr>
            <a:endParaRPr lang="en-US" dirty="0">
              <a:latin typeface="Arial Narrow" panose="020B0606020202030204" pitchFamily="34" charset="0"/>
            </a:endParaRPr>
          </a:p>
        </p:txBody>
      </p:sp>
      <p:cxnSp>
        <p:nvCxnSpPr>
          <p:cNvPr id="20" name="Straight Connector 19">
            <a:extLst>
              <a:ext uri="{FF2B5EF4-FFF2-40B4-BE49-F238E27FC236}">
                <a16:creationId xmlns:a16="http://schemas.microsoft.com/office/drawing/2014/main" id="{6DA63E78-7704-45EF-B5D3-EADDF5D826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730262"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 name="Szövegdoboz 9">
            <a:extLst>
              <a:ext uri="{FF2B5EF4-FFF2-40B4-BE49-F238E27FC236}">
                <a16:creationId xmlns:a16="http://schemas.microsoft.com/office/drawing/2014/main" id="{2CE03763-CF1C-10BB-9407-0342773DCFD6}"/>
              </a:ext>
            </a:extLst>
          </p:cNvPr>
          <p:cNvSpPr txBox="1"/>
          <p:nvPr/>
        </p:nvSpPr>
        <p:spPr>
          <a:xfrm>
            <a:off x="5770352" y="1837603"/>
            <a:ext cx="1189300" cy="369332"/>
          </a:xfrm>
          <a:prstGeom prst="rect">
            <a:avLst/>
          </a:prstGeom>
          <a:noFill/>
        </p:spPr>
        <p:txBody>
          <a:bodyPr wrap="none" rtlCol="0">
            <a:spAutoFit/>
          </a:bodyPr>
          <a:lstStyle/>
          <a:p>
            <a:r>
              <a:rPr lang="hu-HU" b="1" dirty="0" err="1">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rPr>
              <a:t>HUNATiP</a:t>
            </a:r>
            <a:endParaRPr lang="hu-HU" b="1" dirty="0">
              <a:solidFill>
                <a:schemeClr val="tx1">
                  <a:lumMod val="65000"/>
                  <a:lumOff val="35000"/>
                </a:schemeClr>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8679665"/>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527</TotalTime>
  <Words>656</Words>
  <Application>Microsoft Office PowerPoint</Application>
  <PresentationFormat>Szélesvásznú</PresentationFormat>
  <Paragraphs>56</Paragraphs>
  <Slides>10</Slides>
  <Notes>1</Notes>
  <HiddenSlides>0</HiddenSlides>
  <MMClips>0</MMClips>
  <ScaleCrop>false</ScaleCrop>
  <HeadingPairs>
    <vt:vector size="6" baseType="variant">
      <vt:variant>
        <vt:lpstr>Használt betűtípusok</vt:lpstr>
      </vt:variant>
      <vt:variant>
        <vt:i4>6</vt:i4>
      </vt:variant>
      <vt:variant>
        <vt:lpstr>Téma</vt:lpstr>
      </vt:variant>
      <vt:variant>
        <vt:i4>1</vt:i4>
      </vt:variant>
      <vt:variant>
        <vt:lpstr>Diacímek</vt:lpstr>
      </vt:variant>
      <vt:variant>
        <vt:i4>10</vt:i4>
      </vt:variant>
    </vt:vector>
  </HeadingPairs>
  <TitlesOfParts>
    <vt:vector size="17" baseType="lpstr">
      <vt:lpstr>Aptos</vt:lpstr>
      <vt:lpstr>Aptos Display</vt:lpstr>
      <vt:lpstr>Arial</vt:lpstr>
      <vt:lpstr>Arial Narrow</vt:lpstr>
      <vt:lpstr>Corbel</vt:lpstr>
      <vt:lpstr>Wingdings</vt:lpstr>
      <vt:lpstr>Office-téma</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Béla Halasi-Kovács</dc:creator>
  <cp:lastModifiedBy>Béla Halasi-Kovács</cp:lastModifiedBy>
  <cp:revision>24</cp:revision>
  <dcterms:created xsi:type="dcterms:W3CDTF">2024-12-03T11:22:02Z</dcterms:created>
  <dcterms:modified xsi:type="dcterms:W3CDTF">2024-12-04T08:57:14Z</dcterms:modified>
</cp:coreProperties>
</file>