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5" r:id="rId4"/>
    <p:sldId id="266" r:id="rId5"/>
    <p:sldId id="267" r:id="rId6"/>
    <p:sldId id="275" r:id="rId7"/>
    <p:sldId id="282" r:id="rId8"/>
    <p:sldId id="283" r:id="rId9"/>
    <p:sldId id="269" r:id="rId10"/>
    <p:sldId id="276" r:id="rId11"/>
    <p:sldId id="280" r:id="rId12"/>
    <p:sldId id="279" r:id="rId13"/>
    <p:sldId id="281" r:id="rId14"/>
    <p:sldId id="278" r:id="rId15"/>
    <p:sldId id="277" r:id="rId16"/>
    <p:sldId id="263" r:id="rId17"/>
  </p:sldIdLst>
  <p:sldSz cx="46451838" cy="26133425"/>
  <p:notesSz cx="6858000" cy="9144000"/>
  <p:defaultTextStyle>
    <a:defPPr>
      <a:defRPr lang="en-US"/>
    </a:defPPr>
    <a:lvl1pPr marL="0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1pPr>
    <a:lvl2pPr marL="2322713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2pPr>
    <a:lvl3pPr marL="4645426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3pPr>
    <a:lvl4pPr marL="6968139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4pPr>
    <a:lvl5pPr marL="9290853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5pPr>
    <a:lvl6pPr marL="11613566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6pPr>
    <a:lvl7pPr marL="13936279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7pPr>
    <a:lvl8pPr marL="16258992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8pPr>
    <a:lvl9pPr marL="18581705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31">
          <p15:clr>
            <a:srgbClr val="A4A3A4"/>
          </p15:clr>
        </p15:guide>
        <p15:guide id="2" pos="146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3399"/>
    <a:srgbClr val="EAEFF7"/>
    <a:srgbClr val="F4B183"/>
    <a:srgbClr val="A9D18E"/>
    <a:srgbClr val="5B9BD5"/>
    <a:srgbClr val="FAC090"/>
    <a:srgbClr val="F0F0F0"/>
    <a:srgbClr val="F0F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114" autoAdjust="0"/>
  </p:normalViewPr>
  <p:slideViewPr>
    <p:cSldViewPr snapToGrid="0" snapToObjects="1">
      <p:cViewPr>
        <p:scale>
          <a:sx n="20" d="100"/>
          <a:sy n="20" d="100"/>
        </p:scale>
        <p:origin x="336" y="8"/>
      </p:cViewPr>
      <p:guideLst>
        <p:guide orient="horz" pos="8231"/>
        <p:guide pos="146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FEC87-2EB8-4004-AA02-8468BDBF6980}" type="datetimeFigureOut">
              <a:rPr lang="hu-HU" smtClean="0"/>
              <a:t>2024.12.04.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D0768-1880-4705-908D-D6E8CF8C30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993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Pénzügyminisztérium javaslata alapján a 2021-2027-es programozási időszak tervezési árfolyama 373,9 HUF/EUR-ról 394,9 HUF/EUR-ra kerül módosításra, amely alapján a MAHOP Plusz jóváhagyott keretösszege módosul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korábbi 20,142 Mrd Ft keretösszeg a tervezési árfolyam módosítását követően 21,274 Mrd Ft-ra módosul.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D0768-1880-4705-908D-D6E8CF8C3062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0481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MAHOP Plusz Irányító Hatóságának a felhívások mielőbbi meghirdetése és a források hatékony kihelyezése érdekében módosítania szükséges a MAHOP Plusz Éves Fejlesztési Keretet.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IH a beruházási célú felhívások várható megjelenési idejéről és az azokhoz kapcsolódó további információkról tájékoztatni kívánja a támogatást igénylőket. 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alábbi beruházási célú felhívások kerülnek megjelenítésre a MAHOP Plusz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ÉFK-ban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MAHOP Plusz-1.3.1-2025 A fenntartható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természetesvízi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halgazdálkodás támogatása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MAHOP Plusz-2.1.1-2025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Akvakultúra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beruházás támogatása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MAHOP Plusz-2.2.1-2025 A tudásalapú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akvakultúra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fejlesztés támogatása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MAHOP Plusz-2.4.1-2025 Termelői szervezetek létrehozásának támogatása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MAHOP Plusz-2.5.1-2025 Halfeldolgozás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Továbbá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egyes felhívások kapcsán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jelenlegi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előkészítettségi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állapot alapján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pontosításra kerülnek a meghirdetési időpontok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Pénzügyminisztérium javaslata alapján a 2021-2027-es programozási időszak tervezési árfolyama 373,9 HUF/EUR-ról 394,9 HUF/EUR-ra kerül módosításra, amely alapján a MAHOP Plusz jóváhagyott keretösszege módosul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korábbi 20,142 Mrd Ft keretösszeg a tervezési árfolyam módosítását követően 21,274 Mrd Ft-ra módosul.</a:t>
            </a:r>
            <a:r>
              <a:rPr lang="hu-H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fenti táblázat már az emelt keretösszegeket tartalmazza.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MAHOP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Plusz-ban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szereplő, a „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Krízishelyzetre szóló támogatás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című intézkedés lehetőséget nyújt közegészségügyi, környezeti válsággal vagy egyéb rendkívüli eseményekkel kapcsolatos károk megtérítésére irányuló tevékenységek finanszírozására. Ezen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intézkedés meghirdetése kizárólag abban az esetben lehetséges, ha egy adott, jövőbeli eseményt az Európai Bizottság is krízishelyzetnek minősít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Ilyen krízishelyzet hiányában az intézkedés egyelőre nem hirdethető meg, így az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ÉFK-ban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sem kerül megjelenítésre.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D0768-1880-4705-908D-D6E8CF8C3062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8380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D0768-1880-4705-908D-D6E8CF8C3062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2921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D0768-1880-4705-908D-D6E8CF8C3062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9363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D0768-1880-4705-908D-D6E8CF8C3062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3526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888" y="8118304"/>
            <a:ext cx="39484062" cy="5601749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67776" y="14808941"/>
            <a:ext cx="32516287" cy="66785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22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45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96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290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61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936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25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581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6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8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677582" y="786421"/>
            <a:ext cx="10451664" cy="16720555"/>
          </a:xfrm>
        </p:spPr>
        <p:txBody>
          <a:bodyPr vert="eaVert"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22592" y="786421"/>
            <a:ext cx="30580793" cy="16720555"/>
          </a:xfrm>
        </p:spPr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01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3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375" y="16793151"/>
            <a:ext cx="39484062" cy="5190387"/>
          </a:xfrm>
        </p:spPr>
        <p:txBody>
          <a:bodyPr anchor="t"/>
          <a:lstStyle>
            <a:lvl1pPr algn="l">
              <a:defRPr sz="20300" b="1" cap="all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375" y="11076462"/>
            <a:ext cx="39484062" cy="5716684"/>
          </a:xfrm>
        </p:spPr>
        <p:txBody>
          <a:bodyPr anchor="b"/>
          <a:lstStyle>
            <a:lvl1pPr marL="0" indent="0">
              <a:buNone/>
              <a:defRPr sz="10200">
                <a:solidFill>
                  <a:schemeClr val="tx1">
                    <a:tint val="75000"/>
                  </a:schemeClr>
                </a:solidFill>
              </a:defRPr>
            </a:lvl1pPr>
            <a:lvl2pPr marL="2322713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2pPr>
            <a:lvl3pPr marL="4645426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3pPr>
            <a:lvl4pPr marL="6968139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4pPr>
            <a:lvl5pPr marL="9290853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5pPr>
            <a:lvl6pPr marL="11613566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6pPr>
            <a:lvl7pPr marL="13936279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7pPr>
            <a:lvl8pPr marL="16258992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8pPr>
            <a:lvl9pPr marL="18581705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3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2592" y="4573352"/>
            <a:ext cx="20516228" cy="12933624"/>
          </a:xfrm>
        </p:spPr>
        <p:txBody>
          <a:bodyPr/>
          <a:lstStyle>
            <a:lvl1pPr>
              <a:defRPr sz="14200"/>
            </a:lvl1pPr>
            <a:lvl2pPr>
              <a:defRPr sz="12200"/>
            </a:lvl2pPr>
            <a:lvl3pPr>
              <a:defRPr sz="102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13018" y="4573352"/>
            <a:ext cx="20516228" cy="12933624"/>
          </a:xfrm>
        </p:spPr>
        <p:txBody>
          <a:bodyPr/>
          <a:lstStyle>
            <a:lvl1pPr>
              <a:defRPr sz="14200"/>
            </a:lvl1pPr>
            <a:lvl2pPr>
              <a:defRPr sz="12200"/>
            </a:lvl2pPr>
            <a:lvl3pPr>
              <a:defRPr sz="102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45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592" y="1046551"/>
            <a:ext cx="41806654" cy="4355571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2592" y="5849777"/>
            <a:ext cx="20524296" cy="2437910"/>
          </a:xfrm>
        </p:spPr>
        <p:txBody>
          <a:bodyPr anchor="b"/>
          <a:lstStyle>
            <a:lvl1pPr marL="0" indent="0">
              <a:buNone/>
              <a:defRPr sz="12200" b="1"/>
            </a:lvl1pPr>
            <a:lvl2pPr marL="2322713" indent="0">
              <a:buNone/>
              <a:defRPr sz="10200" b="1"/>
            </a:lvl2pPr>
            <a:lvl3pPr marL="4645426" indent="0">
              <a:buNone/>
              <a:defRPr sz="9100" b="1"/>
            </a:lvl3pPr>
            <a:lvl4pPr marL="6968139" indent="0">
              <a:buNone/>
              <a:defRPr sz="8100" b="1"/>
            </a:lvl4pPr>
            <a:lvl5pPr marL="9290853" indent="0">
              <a:buNone/>
              <a:defRPr sz="8100" b="1"/>
            </a:lvl5pPr>
            <a:lvl6pPr marL="11613566" indent="0">
              <a:buNone/>
              <a:defRPr sz="8100" b="1"/>
            </a:lvl6pPr>
            <a:lvl7pPr marL="13936279" indent="0">
              <a:buNone/>
              <a:defRPr sz="8100" b="1"/>
            </a:lvl7pPr>
            <a:lvl8pPr marL="16258992" indent="0">
              <a:buNone/>
              <a:defRPr sz="8100" b="1"/>
            </a:lvl8pPr>
            <a:lvl9pPr marL="18581705" indent="0">
              <a:buNone/>
              <a:defRPr sz="81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2592" y="8287682"/>
            <a:ext cx="20524296" cy="15056968"/>
          </a:xfrm>
        </p:spPr>
        <p:txBody>
          <a:bodyPr/>
          <a:lstStyle>
            <a:lvl1pPr>
              <a:defRPr sz="12200"/>
            </a:lvl1pPr>
            <a:lvl2pPr>
              <a:defRPr sz="10200"/>
            </a:lvl2pPr>
            <a:lvl3pPr>
              <a:defRPr sz="91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596896" y="5849777"/>
            <a:ext cx="20532358" cy="2437910"/>
          </a:xfrm>
        </p:spPr>
        <p:txBody>
          <a:bodyPr anchor="b"/>
          <a:lstStyle>
            <a:lvl1pPr marL="0" indent="0">
              <a:buNone/>
              <a:defRPr sz="12200" b="1"/>
            </a:lvl1pPr>
            <a:lvl2pPr marL="2322713" indent="0">
              <a:buNone/>
              <a:defRPr sz="10200" b="1"/>
            </a:lvl2pPr>
            <a:lvl3pPr marL="4645426" indent="0">
              <a:buNone/>
              <a:defRPr sz="9100" b="1"/>
            </a:lvl3pPr>
            <a:lvl4pPr marL="6968139" indent="0">
              <a:buNone/>
              <a:defRPr sz="8100" b="1"/>
            </a:lvl4pPr>
            <a:lvl5pPr marL="9290853" indent="0">
              <a:buNone/>
              <a:defRPr sz="8100" b="1"/>
            </a:lvl5pPr>
            <a:lvl6pPr marL="11613566" indent="0">
              <a:buNone/>
              <a:defRPr sz="8100" b="1"/>
            </a:lvl6pPr>
            <a:lvl7pPr marL="13936279" indent="0">
              <a:buNone/>
              <a:defRPr sz="8100" b="1"/>
            </a:lvl7pPr>
            <a:lvl8pPr marL="16258992" indent="0">
              <a:buNone/>
              <a:defRPr sz="8100" b="1"/>
            </a:lvl8pPr>
            <a:lvl9pPr marL="18581705" indent="0">
              <a:buNone/>
              <a:defRPr sz="81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596896" y="8287682"/>
            <a:ext cx="20532358" cy="15056968"/>
          </a:xfrm>
        </p:spPr>
        <p:txBody>
          <a:bodyPr/>
          <a:lstStyle>
            <a:lvl1pPr>
              <a:defRPr sz="12200"/>
            </a:lvl1pPr>
            <a:lvl2pPr>
              <a:defRPr sz="10200"/>
            </a:lvl2pPr>
            <a:lvl3pPr>
              <a:defRPr sz="91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5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7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599" y="1040495"/>
            <a:ext cx="15282335" cy="4428166"/>
          </a:xfrm>
        </p:spPr>
        <p:txBody>
          <a:bodyPr anchor="b"/>
          <a:lstStyle>
            <a:lvl1pPr algn="l">
              <a:defRPr sz="102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61378" y="1040503"/>
            <a:ext cx="25967868" cy="22304155"/>
          </a:xfrm>
        </p:spPr>
        <p:txBody>
          <a:bodyPr/>
          <a:lstStyle>
            <a:lvl1pPr>
              <a:defRPr sz="16300"/>
            </a:lvl1pPr>
            <a:lvl2pPr>
              <a:defRPr sz="14200"/>
            </a:lvl2pPr>
            <a:lvl3pPr>
              <a:defRPr sz="12200"/>
            </a:lvl3pPr>
            <a:lvl4pPr>
              <a:defRPr sz="10200"/>
            </a:lvl4pPr>
            <a:lvl5pPr>
              <a:defRPr sz="10200"/>
            </a:lvl5pPr>
            <a:lvl6pPr>
              <a:defRPr sz="10200"/>
            </a:lvl6pPr>
            <a:lvl7pPr>
              <a:defRPr sz="10200"/>
            </a:lvl7pPr>
            <a:lvl8pPr>
              <a:defRPr sz="10200"/>
            </a:lvl8pPr>
            <a:lvl9pPr>
              <a:defRPr sz="102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2599" y="5468669"/>
            <a:ext cx="15282335" cy="17875989"/>
          </a:xfrm>
        </p:spPr>
        <p:txBody>
          <a:bodyPr/>
          <a:lstStyle>
            <a:lvl1pPr marL="0" indent="0">
              <a:buNone/>
              <a:defRPr sz="7100"/>
            </a:lvl1pPr>
            <a:lvl2pPr marL="2322713" indent="0">
              <a:buNone/>
              <a:defRPr sz="6100"/>
            </a:lvl2pPr>
            <a:lvl3pPr marL="4645426" indent="0">
              <a:buNone/>
              <a:defRPr sz="5100"/>
            </a:lvl3pPr>
            <a:lvl4pPr marL="6968139" indent="0">
              <a:buNone/>
              <a:defRPr sz="4600"/>
            </a:lvl4pPr>
            <a:lvl5pPr marL="9290853" indent="0">
              <a:buNone/>
              <a:defRPr sz="4600"/>
            </a:lvl5pPr>
            <a:lvl6pPr marL="11613566" indent="0">
              <a:buNone/>
              <a:defRPr sz="4600"/>
            </a:lvl6pPr>
            <a:lvl7pPr marL="13936279" indent="0">
              <a:buNone/>
              <a:defRPr sz="4600"/>
            </a:lvl7pPr>
            <a:lvl8pPr marL="16258992" indent="0">
              <a:buNone/>
              <a:defRPr sz="4600"/>
            </a:lvl8pPr>
            <a:lvl9pPr marL="18581705" indent="0">
              <a:buNone/>
              <a:defRPr sz="46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3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4885" y="18293397"/>
            <a:ext cx="27871103" cy="2159642"/>
          </a:xfrm>
        </p:spPr>
        <p:txBody>
          <a:bodyPr anchor="b"/>
          <a:lstStyle>
            <a:lvl1pPr algn="l">
              <a:defRPr sz="102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4885" y="2335069"/>
            <a:ext cx="27871103" cy="15680055"/>
          </a:xfrm>
        </p:spPr>
        <p:txBody>
          <a:bodyPr/>
          <a:lstStyle>
            <a:lvl1pPr marL="0" indent="0">
              <a:buNone/>
              <a:defRPr sz="16300"/>
            </a:lvl1pPr>
            <a:lvl2pPr marL="2322713" indent="0">
              <a:buNone/>
              <a:defRPr sz="14200"/>
            </a:lvl2pPr>
            <a:lvl3pPr marL="4645426" indent="0">
              <a:buNone/>
              <a:defRPr sz="12200"/>
            </a:lvl3pPr>
            <a:lvl4pPr marL="6968139" indent="0">
              <a:buNone/>
              <a:defRPr sz="10200"/>
            </a:lvl4pPr>
            <a:lvl5pPr marL="9290853" indent="0">
              <a:buNone/>
              <a:defRPr sz="10200"/>
            </a:lvl5pPr>
            <a:lvl6pPr marL="11613566" indent="0">
              <a:buNone/>
              <a:defRPr sz="10200"/>
            </a:lvl6pPr>
            <a:lvl7pPr marL="13936279" indent="0">
              <a:buNone/>
              <a:defRPr sz="10200"/>
            </a:lvl7pPr>
            <a:lvl8pPr marL="16258992" indent="0">
              <a:buNone/>
              <a:defRPr sz="10200"/>
            </a:lvl8pPr>
            <a:lvl9pPr marL="18581705" indent="0">
              <a:buNone/>
              <a:defRPr sz="10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4885" y="20453037"/>
            <a:ext cx="27871103" cy="3067048"/>
          </a:xfrm>
        </p:spPr>
        <p:txBody>
          <a:bodyPr/>
          <a:lstStyle>
            <a:lvl1pPr marL="0" indent="0">
              <a:buNone/>
              <a:defRPr sz="7100"/>
            </a:lvl1pPr>
            <a:lvl2pPr marL="2322713" indent="0">
              <a:buNone/>
              <a:defRPr sz="6100"/>
            </a:lvl2pPr>
            <a:lvl3pPr marL="4645426" indent="0">
              <a:buNone/>
              <a:defRPr sz="5100"/>
            </a:lvl3pPr>
            <a:lvl4pPr marL="6968139" indent="0">
              <a:buNone/>
              <a:defRPr sz="4600"/>
            </a:lvl4pPr>
            <a:lvl5pPr marL="9290853" indent="0">
              <a:buNone/>
              <a:defRPr sz="4600"/>
            </a:lvl5pPr>
            <a:lvl6pPr marL="11613566" indent="0">
              <a:buNone/>
              <a:defRPr sz="4600"/>
            </a:lvl6pPr>
            <a:lvl7pPr marL="13936279" indent="0">
              <a:buNone/>
              <a:defRPr sz="4600"/>
            </a:lvl7pPr>
            <a:lvl8pPr marL="16258992" indent="0">
              <a:buNone/>
              <a:defRPr sz="4600"/>
            </a:lvl8pPr>
            <a:lvl9pPr marL="18581705" indent="0">
              <a:buNone/>
              <a:defRPr sz="46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7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2592" y="1046551"/>
            <a:ext cx="41806654" cy="4355571"/>
          </a:xfrm>
          <a:prstGeom prst="rect">
            <a:avLst/>
          </a:prstGeom>
        </p:spPr>
        <p:txBody>
          <a:bodyPr vert="horz" lIns="464543" tIns="232271" rIns="464543" bIns="232271" rtlCol="0" anchor="ctr">
            <a:normAutofit/>
          </a:bodyPr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2592" y="6097804"/>
            <a:ext cx="41806654" cy="17246851"/>
          </a:xfrm>
          <a:prstGeom prst="rect">
            <a:avLst/>
          </a:prstGeom>
        </p:spPr>
        <p:txBody>
          <a:bodyPr vert="horz" lIns="464543" tIns="232271" rIns="464543" bIns="232271" rtlCol="0">
            <a:normAutofit/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22592" y="24221816"/>
            <a:ext cx="10838762" cy="1391364"/>
          </a:xfrm>
          <a:prstGeom prst="rect">
            <a:avLst/>
          </a:prstGeom>
        </p:spPr>
        <p:txBody>
          <a:bodyPr vert="horz" lIns="464543" tIns="232271" rIns="464543" bIns="232271" rtlCol="0" anchor="ctr"/>
          <a:lstStyle>
            <a:lvl1pPr algn="l">
              <a:defRPr sz="6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2B06D-4C5B-8D4F-955F-7DF9BA801E4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1045" y="24221816"/>
            <a:ext cx="14709749" cy="1391364"/>
          </a:xfrm>
          <a:prstGeom prst="rect">
            <a:avLst/>
          </a:prstGeom>
        </p:spPr>
        <p:txBody>
          <a:bodyPr vert="horz" lIns="464543" tIns="232271" rIns="464543" bIns="232271" rtlCol="0" anchor="ctr"/>
          <a:lstStyle>
            <a:lvl1pPr algn="ctr">
              <a:defRPr sz="6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290484" y="24221816"/>
            <a:ext cx="10838762" cy="1391364"/>
          </a:xfrm>
          <a:prstGeom prst="rect">
            <a:avLst/>
          </a:prstGeom>
        </p:spPr>
        <p:txBody>
          <a:bodyPr vert="horz" lIns="464543" tIns="232271" rIns="464543" bIns="232271" rtlCol="0" anchor="ctr"/>
          <a:lstStyle>
            <a:lvl1pPr algn="r">
              <a:defRPr sz="6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9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22713" rtl="0" eaLnBrk="1" latinLnBrk="0" hangingPunct="1">
        <a:spcBef>
          <a:spcPct val="0"/>
        </a:spcBef>
        <a:buNone/>
        <a:defRPr sz="2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2035" indent="-1742035" algn="l" defTabSz="2322713" rtl="0" eaLnBrk="1" latinLnBrk="0" hangingPunct="1">
        <a:spcBef>
          <a:spcPct val="20000"/>
        </a:spcBef>
        <a:buFont typeface="Arial"/>
        <a:buChar char="•"/>
        <a:defRPr sz="16300" kern="1200">
          <a:solidFill>
            <a:schemeClr val="tx1"/>
          </a:solidFill>
          <a:latin typeface="+mn-lt"/>
          <a:ea typeface="+mn-ea"/>
          <a:cs typeface="+mn-cs"/>
        </a:defRPr>
      </a:lvl1pPr>
      <a:lvl2pPr marL="3774409" indent="-1451696" algn="l" defTabSz="2322713" rtl="0" eaLnBrk="1" latinLnBrk="0" hangingPunct="1">
        <a:spcBef>
          <a:spcPct val="20000"/>
        </a:spcBef>
        <a:buFont typeface="Arial"/>
        <a:buChar char="–"/>
        <a:defRPr sz="14200" kern="1200">
          <a:solidFill>
            <a:schemeClr val="tx1"/>
          </a:solidFill>
          <a:latin typeface="+mn-lt"/>
          <a:ea typeface="+mn-ea"/>
          <a:cs typeface="+mn-cs"/>
        </a:defRPr>
      </a:lvl2pPr>
      <a:lvl3pPr marL="5806783" indent="-1161357" algn="l" defTabSz="2322713" rtl="0" eaLnBrk="1" latinLnBrk="0" hangingPunct="1">
        <a:spcBef>
          <a:spcPct val="20000"/>
        </a:spcBef>
        <a:buFont typeface="Arial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3pPr>
      <a:lvl4pPr marL="8129496" indent="-1161357" algn="l" defTabSz="2322713" rtl="0" eaLnBrk="1" latinLnBrk="0" hangingPunct="1">
        <a:spcBef>
          <a:spcPct val="20000"/>
        </a:spcBef>
        <a:buFont typeface="Arial"/>
        <a:buChar char="–"/>
        <a:defRPr sz="10200" kern="1200">
          <a:solidFill>
            <a:schemeClr val="tx1"/>
          </a:solidFill>
          <a:latin typeface="+mn-lt"/>
          <a:ea typeface="+mn-ea"/>
          <a:cs typeface="+mn-cs"/>
        </a:defRPr>
      </a:lvl4pPr>
      <a:lvl5pPr marL="10452209" indent="-1161357" algn="l" defTabSz="2322713" rtl="0" eaLnBrk="1" latinLnBrk="0" hangingPunct="1">
        <a:spcBef>
          <a:spcPct val="20000"/>
        </a:spcBef>
        <a:buFont typeface="Arial"/>
        <a:buChar char="»"/>
        <a:defRPr sz="10200" kern="1200">
          <a:solidFill>
            <a:schemeClr val="tx1"/>
          </a:solidFill>
          <a:latin typeface="+mn-lt"/>
          <a:ea typeface="+mn-ea"/>
          <a:cs typeface="+mn-cs"/>
        </a:defRPr>
      </a:lvl5pPr>
      <a:lvl6pPr marL="12774922" indent="-1161357" algn="l" defTabSz="2322713" rtl="0" eaLnBrk="1" latinLnBrk="0" hangingPunct="1">
        <a:spcBef>
          <a:spcPct val="20000"/>
        </a:spcBef>
        <a:buFont typeface="Arial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6pPr>
      <a:lvl7pPr marL="15097636" indent="-1161357" algn="l" defTabSz="2322713" rtl="0" eaLnBrk="1" latinLnBrk="0" hangingPunct="1">
        <a:spcBef>
          <a:spcPct val="20000"/>
        </a:spcBef>
        <a:buFont typeface="Arial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7pPr>
      <a:lvl8pPr marL="17420349" indent="-1161357" algn="l" defTabSz="2322713" rtl="0" eaLnBrk="1" latinLnBrk="0" hangingPunct="1">
        <a:spcBef>
          <a:spcPct val="20000"/>
        </a:spcBef>
        <a:buFont typeface="Arial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8pPr>
      <a:lvl9pPr marL="19743062" indent="-1161357" algn="l" defTabSz="2322713" rtl="0" eaLnBrk="1" latinLnBrk="0" hangingPunct="1">
        <a:spcBef>
          <a:spcPct val="20000"/>
        </a:spcBef>
        <a:buFont typeface="Arial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1pPr>
      <a:lvl2pPr marL="2322713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2pPr>
      <a:lvl3pPr marL="4645426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3pPr>
      <a:lvl4pPr marL="6968139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290853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613566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936279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6258992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8581705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2.jp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3.pn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" y="-117684"/>
            <a:ext cx="46451838" cy="26133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10" y="2"/>
            <a:ext cx="46436017" cy="53393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7024" y="9112249"/>
            <a:ext cx="27281235" cy="2777403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hu-HU" sz="1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MAHOP Plusz aktualitások</a:t>
            </a:r>
            <a:endParaRPr lang="en-US" sz="1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7024" y="19380424"/>
            <a:ext cx="13763511" cy="1484741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2024. December 4.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7024" y="11915530"/>
            <a:ext cx="37860481" cy="9102211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SZIGETI SZABOLCS</a:t>
            </a:r>
          </a:p>
          <a:p>
            <a:r>
              <a:rPr lang="hu-H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KÖZÖS AGRÁRPOLITIKA VÉGREHAJTÁSÁÉRT FELELŐS HELYETTES ÁLLAMTITKÁR</a:t>
            </a:r>
          </a:p>
          <a:p>
            <a:endParaRPr lang="hu-H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MAHOP PLUSZ </a:t>
            </a:r>
          </a:p>
          <a:p>
            <a:r>
              <a:rPr lang="hu-H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IRÁNYÍTÓ HATÓSÁG VEZETŐ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8269" y="22399222"/>
            <a:ext cx="47625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6451838" cy="26133425"/>
          </a:xfrm>
          <a:prstGeom prst="rect">
            <a:avLst/>
          </a:prstGeom>
          <a:solidFill>
            <a:srgbClr val="F0F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4543" tIns="232271" rIns="464543" bIns="232271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sset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055077"/>
            <a:ext cx="46451838" cy="26133425"/>
          </a:xfrm>
          <a:prstGeom prst="rect">
            <a:avLst/>
          </a:prstGeom>
        </p:spPr>
      </p:pic>
      <p:pic>
        <p:nvPicPr>
          <p:cNvPr id="6" name="Picture 5" descr="Asset 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9676" y="0"/>
            <a:ext cx="5322164" cy="2613342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630141" y="837945"/>
            <a:ext cx="346959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FENNTARTHATÓ TERMÉSZETESVÍZI HALGAZDÁLKODÁS TÁMOGATÁSA </a:t>
            </a:r>
          </a:p>
          <a:p>
            <a:r>
              <a:rPr lang="hu-HU" sz="96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MAHOP PLUSZ-1.3.1-2025</a:t>
            </a:r>
            <a:endParaRPr lang="hu-HU" sz="96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artalom helye 2"/>
          <p:cNvSpPr>
            <a:spLocks noGrp="1"/>
          </p:cNvSpPr>
          <p:nvPr>
            <p:ph idx="1"/>
          </p:nvPr>
        </p:nvSpPr>
        <p:spPr>
          <a:xfrm>
            <a:off x="1630142" y="6200205"/>
            <a:ext cx="13885162" cy="1724973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6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Támogatható </a:t>
            </a:r>
            <a:r>
              <a:rPr lang="hu-HU" sz="6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tevékenységek: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sz="66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hu-H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biológiai sokféleség </a:t>
            </a:r>
            <a:r>
              <a:rPr lang="hu-H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megőrzése </a:t>
            </a:r>
            <a:r>
              <a:rPr lang="hu-H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érdekében </a:t>
            </a:r>
            <a:r>
              <a:rPr lang="hu-H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ívóhely</a:t>
            </a:r>
            <a:r>
              <a:rPr lang="hu-H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/halbölcső-fejlesztés/ létrehozás/ helyreállítás;</a:t>
            </a:r>
            <a:endParaRPr lang="hu-H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hu-H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vándorló halfajok vándorlási útvonalainak </a:t>
            </a:r>
            <a:r>
              <a:rPr lang="hu-H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biztosítása; </a:t>
            </a:r>
            <a:endParaRPr lang="hu-H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hu-H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természetes vizek rehabilitációja az </a:t>
            </a:r>
            <a:r>
              <a:rPr lang="hu-H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invazív</a:t>
            </a:r>
            <a:r>
              <a:rPr lang="hu-H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idegenhonos halfajok visszaszorítására irányuló </a:t>
            </a:r>
            <a:r>
              <a:rPr lang="hu-H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tevékenységekkel;</a:t>
            </a:r>
            <a:endParaRPr lang="hu-H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hu-H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vízi biológiai sokféleség és a vízi ökoszisztémák védelme és helyreállítása.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9641842" y="16695522"/>
            <a:ext cx="9797845" cy="1818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hu-HU" sz="6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Keret : 2 369 400 </a:t>
            </a:r>
            <a:r>
              <a:rPr lang="hu-HU" sz="6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Ft  </a:t>
            </a:r>
            <a:endParaRPr lang="hu-HU" sz="66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9641842" y="6281041"/>
            <a:ext cx="12001457" cy="10218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hu-H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projekt végrehajtás időtartama: a TO hatálybalépésétől számított legfeljebb 2 év</a:t>
            </a:r>
          </a:p>
          <a:p>
            <a:pPr>
              <a:lnSpc>
                <a:spcPct val="170000"/>
              </a:lnSpc>
            </a:pPr>
            <a:r>
              <a:rPr lang="hu-H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Elszámolhatóság kezdete: 2024.01.01.</a:t>
            </a:r>
          </a:p>
        </p:txBody>
      </p:sp>
      <p:sp>
        <p:nvSpPr>
          <p:cNvPr id="7" name="Téglalap 6"/>
          <p:cNvSpPr/>
          <p:nvPr/>
        </p:nvSpPr>
        <p:spPr>
          <a:xfrm>
            <a:off x="17145444" y="6002215"/>
            <a:ext cx="10806409" cy="1953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hu-H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halgazdálkodással érintett víztereken ún. halgazdálkodási kíméleti területek létrehozása, a meglévőkön természetvédelmi célú műszaki fejlesztések </a:t>
            </a:r>
            <a:r>
              <a:rPr lang="hu-H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végrehajtása; </a:t>
            </a:r>
            <a:endParaRPr lang="hu-H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hu-H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nyilvántartott halgazdálkodási területek esetén partvédelem céljából nád/sás szegélyek kialakítása, a meglévők </a:t>
            </a:r>
            <a:r>
              <a:rPr lang="hu-H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rekonstrukciója;</a:t>
            </a:r>
            <a:endParaRPr lang="hu-H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hu-H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haleltartó képesség és az őshonos állományok természetes szaporodási feltételeinek </a:t>
            </a:r>
            <a:r>
              <a:rPr lang="hu-H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javítása, az </a:t>
            </a:r>
            <a:r>
              <a:rPr lang="hu-H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invazív</a:t>
            </a:r>
            <a:r>
              <a:rPr lang="hu-H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idegenhonos halfajok visszaszorítására irányuló tevékenységek;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hu-H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invazív</a:t>
            </a:r>
            <a:r>
              <a:rPr lang="hu-H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és idegenhonos halfajok állományát szabályozó ökológiai halászat eszközeinek megújítása, fejlesztése.</a:t>
            </a:r>
          </a:p>
          <a:p>
            <a:pPr algn="just">
              <a:lnSpc>
                <a:spcPct val="170000"/>
              </a:lnSpc>
            </a:pPr>
            <a:endParaRPr lang="hu-H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</a:pPr>
            <a:endParaRPr lang="hu-H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38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6451838" cy="26133425"/>
          </a:xfrm>
          <a:prstGeom prst="rect">
            <a:avLst/>
          </a:prstGeom>
          <a:solidFill>
            <a:srgbClr val="F0F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4543" tIns="232271" rIns="464543" bIns="232271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sset 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46451838" cy="26133425"/>
          </a:xfrm>
          <a:prstGeom prst="rect">
            <a:avLst/>
          </a:prstGeom>
        </p:spPr>
      </p:pic>
      <p:pic>
        <p:nvPicPr>
          <p:cNvPr id="6" name="Picture 5" descr="Asset 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9676" y="0"/>
            <a:ext cx="5322164" cy="2613342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630141" y="837945"/>
            <a:ext cx="346959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Akvakultúra</a:t>
            </a:r>
            <a:r>
              <a:rPr lang="hu-HU" sz="9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beruházás </a:t>
            </a:r>
            <a:r>
              <a:rPr lang="hu-HU" sz="9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támogatása</a:t>
            </a:r>
          </a:p>
          <a:p>
            <a:r>
              <a:rPr lang="hu-HU" sz="9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sz="96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MAHOP </a:t>
            </a:r>
            <a:r>
              <a:rPr lang="hu-HU" sz="96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PLUSZ-2.1.1-2025</a:t>
            </a:r>
            <a:endParaRPr lang="hu-HU" sz="96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artalom helye 2"/>
          <p:cNvSpPr>
            <a:spLocks noGrp="1"/>
          </p:cNvSpPr>
          <p:nvPr>
            <p:ph idx="1"/>
          </p:nvPr>
        </p:nvSpPr>
        <p:spPr>
          <a:xfrm>
            <a:off x="837673" y="5708454"/>
            <a:ext cx="13733733" cy="1860144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6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Támogatható tevékenység</a:t>
            </a:r>
            <a:r>
              <a:rPr lang="hu-HU" sz="6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termelési célú beruházások támogatása.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akvakultúra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telepek létrehozásának</a:t>
            </a:r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felújításának</a:t>
            </a:r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fejlesztésének támogatása.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Meglévő 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halastavak helyreállításának támogatása</a:t>
            </a:r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Gép- 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eszközbeszerzés támogatása.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Kombinált 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intenzív-extenzív, multifunkcionális, integrált haltermelési rendszerek létesítése, fejlesztése.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állatok egészségét és jólétét javító fejlesztések támogatása.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keretében, a gazdaságok vadon élő ragadozóktól való védelmét szolgáló eszközbeszerzés. támogatása.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klímasemlegességi célok megvalósítását segítő környezetvédelmi beruházások támogatása.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hu-HU" sz="6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9133118" y="15702636"/>
            <a:ext cx="10662493" cy="1818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hu-HU" sz="6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Keret : 6 318 400 </a:t>
            </a:r>
            <a:r>
              <a:rPr lang="hu-HU" sz="6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Ft  </a:t>
            </a:r>
            <a:endParaRPr lang="hu-HU" sz="66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5409077" y="6459817"/>
            <a:ext cx="12564394" cy="1578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ágazatban dolgozók munka- és biztonsági, higiéniás és egészségügyi körülményeinek javítására irányuló infrastruktúra beruházások támogatása</a:t>
            </a:r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digitális átállás érdekében megvalósuló olyan beruházások támogatása, amelyek célja az adatgyűjtés, elemzés és kontroll műszaki és technológiai feltételeinek megteremtése.</a:t>
            </a:r>
          </a:p>
          <a:p>
            <a:pPr algn="just"/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multifunkcionális halgazdaságok fejlesztésének támogatása, a diverzifikáció elősegítése.</a:t>
            </a:r>
          </a:p>
          <a:p>
            <a:pPr algn="just"/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értékesítésre irányuló beruházások (halbolt, mozgó árusítás, part menti értékesítés, szállítóeszközök) támogatása.</a:t>
            </a:r>
          </a:p>
        </p:txBody>
      </p:sp>
      <p:sp>
        <p:nvSpPr>
          <p:cNvPr id="8" name="Téglalap 7"/>
          <p:cNvSpPr/>
          <p:nvPr/>
        </p:nvSpPr>
        <p:spPr>
          <a:xfrm>
            <a:off x="29158860" y="5714635"/>
            <a:ext cx="10973201" cy="10218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hu-H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projekt végrehajtás időtartama: a TO hatálybalépésétől számított legfeljebb 2 év</a:t>
            </a:r>
          </a:p>
          <a:p>
            <a:pPr>
              <a:lnSpc>
                <a:spcPct val="170000"/>
              </a:lnSpc>
            </a:pPr>
            <a:r>
              <a:rPr lang="hu-H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Elszámolhatóság </a:t>
            </a:r>
            <a:r>
              <a:rPr lang="hu-H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kezdete: 2024.01.01.</a:t>
            </a:r>
          </a:p>
        </p:txBody>
      </p:sp>
    </p:spTree>
    <p:extLst>
      <p:ext uri="{BB962C8B-B14F-4D97-AF65-F5344CB8AC3E}">
        <p14:creationId xmlns:p14="http://schemas.microsoft.com/office/powerpoint/2010/main" val="197908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6451838" cy="26133425"/>
          </a:xfrm>
          <a:prstGeom prst="rect">
            <a:avLst/>
          </a:prstGeom>
          <a:solidFill>
            <a:srgbClr val="F0F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4543" tIns="232271" rIns="464543" bIns="232271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sset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51838" cy="26133425"/>
          </a:xfrm>
          <a:prstGeom prst="rect">
            <a:avLst/>
          </a:prstGeom>
        </p:spPr>
      </p:pic>
      <p:pic>
        <p:nvPicPr>
          <p:cNvPr id="6" name="Picture 5" descr="Asset 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9676" y="0"/>
            <a:ext cx="5322164" cy="2613342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630141" y="837945"/>
            <a:ext cx="346959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tudásalapú </a:t>
            </a:r>
            <a:r>
              <a:rPr lang="hu-HU" sz="96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akvakultúra</a:t>
            </a:r>
            <a:r>
              <a:rPr lang="hu-HU" sz="9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fejlesztés támogatása- </a:t>
            </a:r>
            <a:r>
              <a:rPr lang="hu-HU" sz="96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MAHOP </a:t>
            </a:r>
            <a:r>
              <a:rPr lang="hu-HU" sz="96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PLUSZ-2.2.1-2025</a:t>
            </a:r>
            <a:endParaRPr lang="hu-HU" sz="96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artalom helye 2"/>
          <p:cNvSpPr>
            <a:spLocks noGrp="1"/>
          </p:cNvSpPr>
          <p:nvPr>
            <p:ph idx="1"/>
          </p:nvPr>
        </p:nvSpPr>
        <p:spPr>
          <a:xfrm>
            <a:off x="1368614" y="4988349"/>
            <a:ext cx="17332341" cy="1377773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6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Támogatható tevékenység</a:t>
            </a:r>
            <a:r>
              <a:rPr lang="hu-HU" sz="6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0"/>
              </a:spcBef>
            </a:pPr>
            <a:r>
              <a:rPr lang="hu-H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Olyan 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műszaki, tudományos vagy szervezeti ismeretek fejlesztésének támogatása a haltermelésben, amelyek többek között csökkentik a környezetre gyakorolt hatást.</a:t>
            </a:r>
          </a:p>
          <a:p>
            <a:pPr algn="just">
              <a:spcBef>
                <a:spcPts val="0"/>
              </a:spcBef>
            </a:pPr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haltermelő létesítményekből elfolyó víz szervesanyag-tartalmának csökkentése innovatív víztisztító technológiák alkalmazásával.</a:t>
            </a:r>
          </a:p>
          <a:p>
            <a:pPr algn="just">
              <a:spcBef>
                <a:spcPts val="0"/>
              </a:spcBef>
            </a:pPr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halolaj és hallisztfüggőség csökkentése innovatív takarmányozási technológiák bevezetésével.</a:t>
            </a:r>
          </a:p>
          <a:p>
            <a:pPr algn="just">
              <a:spcBef>
                <a:spcPts val="0"/>
              </a:spcBef>
            </a:pPr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Innovatív 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technológiák alkalmazásának támogatása, amelyek a fenntartható erőforrás-hasznosításra irányulnak.</a:t>
            </a:r>
          </a:p>
          <a:p>
            <a:pPr algn="just">
              <a:spcBef>
                <a:spcPts val="0"/>
              </a:spcBef>
            </a:pPr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Fenntartható 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termelési módszerek támogatása.</a:t>
            </a:r>
          </a:p>
          <a:p>
            <a:pPr algn="just">
              <a:spcBef>
                <a:spcPts val="0"/>
              </a:spcBef>
            </a:pPr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termálvíz halgazdálkodási célú hasznosítására irányuló kutatások támogatása.</a:t>
            </a:r>
          </a:p>
          <a:p>
            <a:pPr algn="just">
              <a:spcBef>
                <a:spcPts val="0"/>
              </a:spcBef>
            </a:pPr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őshonos halfajok intenzív termeléstechnológiájának fejlesztésére irányuló kutatások támogatása</a:t>
            </a:r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1974509" y="5818295"/>
            <a:ext cx="15881613" cy="2095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őshonos veszélyeztetett halállományok genetikai megőrzésére, visszatelepítésére irányuló kutatások támogatása.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fenntartható </a:t>
            </a:r>
            <a:r>
              <a:rPr lang="hu-H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intenzifikációra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(RAS, integrált </a:t>
            </a:r>
            <a:r>
              <a:rPr lang="hu-H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multitrofikus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akvakultúra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kombinált intenzív-extenzív rendszerek) irányuló kutatások támogatása.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ágazat CO2 mentesítésére irányuló kutatások támogatása.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körforgásos gazdálkodásra történő teljes átállásra irányuló kutatások támogatása.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halbetegségek megelőzésére és kezelésére, az állatgyógyászati szerek felhasználásának csökkentésére, a környezetbarát összetevőkön (pl. alternatív fehérjeforrásokon) alapuló haltápok fejlesztésére és a feldolgozási melléktermékek hasznosítására irányuló kutatások támogatása. Jó piaci potenciállal rendelkező új </a:t>
            </a:r>
            <a:r>
              <a:rPr lang="hu-H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akvakultúra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fajok termelésbe vonásának, illetve piaci bevezetésének támogatása.</a:t>
            </a:r>
          </a:p>
          <a:p>
            <a:pPr algn="just"/>
            <a:endParaRPr lang="hu-H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7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6451838" cy="26133425"/>
          </a:xfrm>
          <a:prstGeom prst="rect">
            <a:avLst/>
          </a:prstGeom>
          <a:solidFill>
            <a:srgbClr val="F0F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4543" tIns="232271" rIns="464543" bIns="232271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sset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51838" cy="26133425"/>
          </a:xfrm>
          <a:prstGeom prst="rect">
            <a:avLst/>
          </a:prstGeom>
        </p:spPr>
      </p:pic>
      <p:pic>
        <p:nvPicPr>
          <p:cNvPr id="6" name="Picture 5" descr="Asset 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9676" y="0"/>
            <a:ext cx="5322164" cy="2613342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630141" y="837945"/>
            <a:ext cx="346959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tudásalapú </a:t>
            </a:r>
            <a:r>
              <a:rPr lang="hu-HU" sz="96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akvakultúra</a:t>
            </a:r>
            <a:r>
              <a:rPr lang="hu-HU" sz="9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fejlesztés támogatása- </a:t>
            </a:r>
            <a:r>
              <a:rPr lang="hu-HU" sz="96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MAHOP </a:t>
            </a:r>
            <a:r>
              <a:rPr lang="hu-HU" sz="96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PLUSZ-2.2.1-2025</a:t>
            </a:r>
            <a:endParaRPr lang="hu-HU" sz="96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artalom helye 2"/>
          <p:cNvSpPr>
            <a:spLocks noGrp="1"/>
          </p:cNvSpPr>
          <p:nvPr>
            <p:ph idx="1"/>
          </p:nvPr>
        </p:nvSpPr>
        <p:spPr>
          <a:xfrm>
            <a:off x="1752073" y="5595247"/>
            <a:ext cx="19810070" cy="1657993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6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Támogatható tevékenység</a:t>
            </a:r>
            <a:r>
              <a:rPr lang="hu-HU" sz="6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0"/>
              </a:spcBef>
            </a:pPr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innovatív takarmánygyártási és takarmányozási technológiák bevezetése;</a:t>
            </a:r>
          </a:p>
          <a:p>
            <a:pPr algn="just">
              <a:spcBef>
                <a:spcPts val="0"/>
              </a:spcBef>
            </a:pPr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Új </a:t>
            </a:r>
            <a:r>
              <a:rPr lang="hu-H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vagy jelentősen tökéletesített termékek, új vagy továbbfejlesztett feldolgozási technológiák kialakítása.</a:t>
            </a:r>
          </a:p>
          <a:p>
            <a:pPr algn="just">
              <a:spcBef>
                <a:spcPts val="0"/>
              </a:spcBef>
            </a:pPr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kutatási eredmények gyakorlatba való átültetése céljából a vállalkozások, halgazdálkodók és kutatóhelyek, kutatók együttműködésének támogatása</a:t>
            </a:r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Új</a:t>
            </a:r>
            <a:r>
              <a:rPr lang="hu-H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vagy jelentősen tökéletesített termékek, új vagy továbbfejlesztett folyamatok kialakításának, vagy piaci bevezetésének támogatása.</a:t>
            </a:r>
          </a:p>
          <a:p>
            <a:pPr algn="just">
              <a:spcBef>
                <a:spcPts val="0"/>
              </a:spcBef>
            </a:pPr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tudás- és tapasztalatcsere támogatása.</a:t>
            </a:r>
          </a:p>
          <a:p>
            <a:pPr algn="just">
              <a:spcBef>
                <a:spcPts val="0"/>
              </a:spcBef>
            </a:pPr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fenntartható erőforrás-hasznosításra irányuló, új vagy továbbfejlesztett termelési és feldolgozási technológiák és módszerek innovációjának támogatása.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hu-HU"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4331605" y="14335609"/>
            <a:ext cx="14557248" cy="1818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hu-HU" sz="6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Keret : 1 342 660 </a:t>
            </a:r>
            <a:r>
              <a:rPr lang="hu-HU" sz="6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Ft  </a:t>
            </a:r>
            <a:endParaRPr lang="hu-HU" sz="66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4331605" y="7076482"/>
            <a:ext cx="14354549" cy="6998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hu-H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projekt végrehajtás időtartama: a TO hatálybalépésétől számított legfeljebb 2 év</a:t>
            </a:r>
          </a:p>
          <a:p>
            <a:pPr>
              <a:lnSpc>
                <a:spcPct val="170000"/>
              </a:lnSpc>
            </a:pPr>
            <a:r>
              <a:rPr lang="hu-H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Elszámolhatóság </a:t>
            </a:r>
            <a:r>
              <a:rPr lang="hu-H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kezdete: 2024.01.01</a:t>
            </a:r>
            <a:r>
              <a:rPr lang="hu-H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8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6451838" cy="26133425"/>
          </a:xfrm>
          <a:prstGeom prst="rect">
            <a:avLst/>
          </a:prstGeom>
          <a:solidFill>
            <a:srgbClr val="F0F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4543" tIns="232271" rIns="464543" bIns="232271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sset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51838" cy="26133425"/>
          </a:xfrm>
          <a:prstGeom prst="rect">
            <a:avLst/>
          </a:prstGeom>
        </p:spPr>
      </p:pic>
      <p:pic>
        <p:nvPicPr>
          <p:cNvPr id="6" name="Picture 5" descr="Asset 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9676" y="0"/>
            <a:ext cx="5322164" cy="2613342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630141" y="837945"/>
            <a:ext cx="346959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Termelői szervezetek létrehozásának támogatása- </a:t>
            </a:r>
            <a:r>
              <a:rPr lang="hu-HU" sz="96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MAHOP </a:t>
            </a:r>
            <a:r>
              <a:rPr lang="hu-HU" sz="96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PLUSZ-2.4.1-2025</a:t>
            </a:r>
            <a:endParaRPr lang="hu-HU" sz="96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artalom helye 2"/>
          <p:cNvSpPr>
            <a:spLocks noGrp="1"/>
          </p:cNvSpPr>
          <p:nvPr>
            <p:ph idx="1"/>
          </p:nvPr>
        </p:nvSpPr>
        <p:spPr>
          <a:xfrm>
            <a:off x="1752072" y="7076482"/>
            <a:ext cx="19013657" cy="13378159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6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Támogatható tevékenység</a:t>
            </a:r>
            <a:r>
              <a:rPr lang="hu-HU" sz="6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0"/>
              </a:spcBef>
            </a:pPr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Termelői </a:t>
            </a:r>
            <a:r>
              <a:rPr lang="hu-H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szervezetek, termelői szervezetek társulásai vagy ágazatközi szervezetek </a:t>
            </a:r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létrehozásának </a:t>
            </a:r>
            <a:r>
              <a:rPr lang="hu-H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támogatása.</a:t>
            </a:r>
          </a:p>
          <a:p>
            <a:pPr algn="just">
              <a:spcBef>
                <a:spcPts val="0"/>
              </a:spcBef>
            </a:pPr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Szakmai </a:t>
            </a:r>
            <a:r>
              <a:rPr lang="hu-H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érdekképviseleti tevékenység támogatása.</a:t>
            </a:r>
          </a:p>
          <a:p>
            <a:pPr algn="just">
              <a:spcBef>
                <a:spcPts val="0"/>
              </a:spcBef>
            </a:pPr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Piacszervezési </a:t>
            </a:r>
            <a:r>
              <a:rPr lang="hu-H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feladatok támogatása.</a:t>
            </a:r>
          </a:p>
          <a:p>
            <a:pPr algn="just">
              <a:spcBef>
                <a:spcPts val="0"/>
              </a:spcBef>
            </a:pPr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Termelők </a:t>
            </a:r>
            <a:r>
              <a:rPr lang="hu-H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felé történő kommunikáció támogatása.</a:t>
            </a:r>
          </a:p>
          <a:p>
            <a:pPr algn="just">
              <a:spcBef>
                <a:spcPts val="0"/>
              </a:spcBef>
            </a:pPr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Nemzetközi </a:t>
            </a:r>
            <a:r>
              <a:rPr lang="hu-H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együttműködés </a:t>
            </a:r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támogatása.</a:t>
            </a:r>
          </a:p>
          <a:p>
            <a:pPr algn="just">
              <a:spcBef>
                <a:spcPts val="0"/>
              </a:spcBef>
            </a:pPr>
            <a:r>
              <a:rPr lang="hu-H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Minősített Halbarát Termék </a:t>
            </a:r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védjegyrendszer kialakítása.</a:t>
            </a:r>
            <a:endParaRPr lang="hu-H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Jó </a:t>
            </a:r>
            <a:r>
              <a:rPr lang="hu-H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gyakorlatok megosztásának támogatása.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sz="6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hu-HU" sz="6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hu-HU" sz="6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3225919" y="13765561"/>
            <a:ext cx="15073898" cy="1818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hu-HU" sz="6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Keret : 118 470 </a:t>
            </a:r>
            <a:r>
              <a:rPr lang="hu-HU" sz="6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Ft  </a:t>
            </a:r>
            <a:endParaRPr lang="hu-HU" sz="66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2517801" y="7145807"/>
            <a:ext cx="15696153" cy="628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hu-H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projekt végrehajtás időtartama: a TO hatálybalépésétől számított legfeljebb 2 év</a:t>
            </a:r>
          </a:p>
          <a:p>
            <a:pPr>
              <a:lnSpc>
                <a:spcPct val="170000"/>
              </a:lnSpc>
            </a:pPr>
            <a:r>
              <a:rPr lang="hu-H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Elszámolhatóság </a:t>
            </a:r>
            <a:r>
              <a:rPr lang="hu-H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kezdete: </a:t>
            </a:r>
            <a:r>
              <a:rPr lang="hu-H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2025.01.01</a:t>
            </a:r>
            <a:r>
              <a:rPr lang="hu-H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hu-H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3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6451838" cy="26133425"/>
          </a:xfrm>
          <a:prstGeom prst="rect">
            <a:avLst/>
          </a:prstGeom>
          <a:solidFill>
            <a:srgbClr val="F0F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4543" tIns="232271" rIns="464543" bIns="232271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sset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46451838" cy="26133425"/>
          </a:xfrm>
          <a:prstGeom prst="rect">
            <a:avLst/>
          </a:prstGeom>
        </p:spPr>
      </p:pic>
      <p:pic>
        <p:nvPicPr>
          <p:cNvPr id="6" name="Picture 5" descr="Asset 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9676" y="0"/>
            <a:ext cx="5322164" cy="2613342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630141" y="837945"/>
            <a:ext cx="34695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HALFELDOLGOZÁS- </a:t>
            </a:r>
            <a:r>
              <a:rPr lang="hu-HU" sz="96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MAHOP </a:t>
            </a:r>
            <a:r>
              <a:rPr lang="hu-HU" sz="96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PLUSZ-2.5.1-2025</a:t>
            </a:r>
            <a:endParaRPr lang="hu-HU" sz="96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artalom helye 2"/>
          <p:cNvSpPr>
            <a:spLocks noGrp="1"/>
          </p:cNvSpPr>
          <p:nvPr>
            <p:ph idx="1"/>
          </p:nvPr>
        </p:nvSpPr>
        <p:spPr>
          <a:xfrm>
            <a:off x="935511" y="3713850"/>
            <a:ext cx="13458915" cy="1829074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6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Támogatható tevékenység</a:t>
            </a:r>
            <a:r>
              <a:rPr lang="hu-HU" sz="6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0"/>
              </a:spcBef>
            </a:pPr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Energia-megtakarítással 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járó, vagy a környezeti hatások csökkentésére irányuló (ideértve a hulladékkezelést is) halfeldolgozási eljárások támogatása.</a:t>
            </a:r>
          </a:p>
          <a:p>
            <a:pPr algn="just">
              <a:spcBef>
                <a:spcPts val="0"/>
              </a:spcBef>
            </a:pPr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munkabiztonságot, a higiénés, egészségügyi és a munkakörülményeket javító halfeldolgozási beruházások támogatása.</a:t>
            </a:r>
          </a:p>
          <a:p>
            <a:pPr algn="just">
              <a:spcBef>
                <a:spcPts val="0"/>
              </a:spcBef>
            </a:pPr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fő halfeldolgozási tevékenység során keletkező melléktermékek feldolgozásának támogatása.</a:t>
            </a:r>
          </a:p>
          <a:p>
            <a:pPr algn="just">
              <a:spcBef>
                <a:spcPts val="0"/>
              </a:spcBef>
            </a:pPr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ökológiai termelésből származó halak feldolgozásának támogatása.</a:t>
            </a:r>
          </a:p>
          <a:p>
            <a:pPr algn="just">
              <a:spcBef>
                <a:spcPts val="0"/>
              </a:spcBef>
            </a:pPr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 vagy továbbfejlesztett termékekhez, új vagy továbbfejlesztett feldolgozási eljárásokhoz vezető tevékenységek támogatása</a:t>
            </a:r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9233510" y="14704935"/>
            <a:ext cx="14557248" cy="158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hu-HU" sz="6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Keret </a:t>
            </a:r>
            <a:r>
              <a:rPr lang="hu-HU" sz="6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1 698 070 </a:t>
            </a:r>
            <a:r>
              <a:rPr lang="hu-HU" sz="6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Ft  </a:t>
            </a:r>
            <a:endParaRPr lang="hu-HU" sz="66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9233510" y="4185084"/>
            <a:ext cx="10119557" cy="1045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hu-H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projekt végrehajtás időtartama: a TO hatálybalépésétől számított legfeljebb 2 év</a:t>
            </a:r>
          </a:p>
          <a:p>
            <a:pPr>
              <a:lnSpc>
                <a:spcPct val="170000"/>
              </a:lnSpc>
            </a:pPr>
            <a:r>
              <a:rPr lang="hu-H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Elszámolhatóság </a:t>
            </a:r>
            <a:r>
              <a:rPr lang="hu-H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kezdete: 2024.01.01.</a:t>
            </a:r>
          </a:p>
        </p:txBody>
      </p:sp>
      <p:sp>
        <p:nvSpPr>
          <p:cNvPr id="8" name="Téglalap 7"/>
          <p:cNvSpPr/>
          <p:nvPr/>
        </p:nvSpPr>
        <p:spPr>
          <a:xfrm>
            <a:off x="14493926" y="5014452"/>
            <a:ext cx="13500658" cy="2526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konyhakész, szálkamentes, nagy hozzáadott értékű, feldolgozott     haltermékek előállításának támogatása.</a:t>
            </a:r>
          </a:p>
          <a:p>
            <a:pPr marL="857250" indent="-8572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innovatív csomagolástechnológiára irányuló beruházások támogatása.</a:t>
            </a:r>
          </a:p>
          <a:p>
            <a:pPr marL="857250" indent="-8572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klímasemlegességi célok megvalósítását segítő beruházások támogatása a halfeldolgozásban, figyelemmel az energiahatékonyságra, a CO2 kibocsátás és az élővíz-terhelés csökkentésére, valamint a hulladékkezelésre.</a:t>
            </a:r>
          </a:p>
          <a:p>
            <a:pPr marL="857250" indent="-8572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halfeldolgozó üzemek és értékesítési pontok létesítési, (tároló)kapacitásnövelő és korszerűsítő beruházásainak támogatása.</a:t>
            </a:r>
          </a:p>
          <a:p>
            <a:pPr marL="857250" indent="-8572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közvetlen értékesítést lehetővé tevő beruházások (pl. halboltok, mozgó árusítás, elviteli hal-értékesítés és </a:t>
            </a:r>
            <a:r>
              <a:rPr lang="hu-H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street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jellegű helyszíni értékesítés) támogatása. </a:t>
            </a:r>
          </a:p>
          <a:p>
            <a:pPr algn="just">
              <a:lnSpc>
                <a:spcPct val="170000"/>
              </a:lnSpc>
            </a:pPr>
            <a:endParaRPr lang="hu-HU" sz="9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</a:pPr>
            <a:endParaRPr lang="hu-HU" sz="9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45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51838" cy="26133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10" y="2"/>
            <a:ext cx="46436017" cy="53393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52266" y="17762527"/>
            <a:ext cx="23410248" cy="2161850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hu-HU" sz="1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megtisztelő figyelmet!</a:t>
            </a:r>
            <a:endParaRPr lang="en-US" sz="1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2669" y="21738822"/>
            <a:ext cx="4762500" cy="33909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069" y="10133142"/>
            <a:ext cx="9227226" cy="3672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0621" y="11969142"/>
            <a:ext cx="8295940" cy="53352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65" y="6635146"/>
            <a:ext cx="7910667" cy="5350267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3947" y="6624577"/>
            <a:ext cx="8082447" cy="5358824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6830" y="6641296"/>
            <a:ext cx="5203092" cy="534411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593" y="6635145"/>
            <a:ext cx="7112001" cy="5334001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607" y="11969144"/>
            <a:ext cx="6178014" cy="53352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66" y="11969146"/>
            <a:ext cx="5842341" cy="53352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974" y="11969144"/>
            <a:ext cx="6727095" cy="53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4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6451838" cy="26133425"/>
          </a:xfrm>
          <a:prstGeom prst="rect">
            <a:avLst/>
          </a:prstGeom>
          <a:solidFill>
            <a:srgbClr val="F0F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4543" tIns="232271" rIns="464543" bIns="232271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sset 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51838" cy="26133425"/>
          </a:xfrm>
          <a:prstGeom prst="rect">
            <a:avLst/>
          </a:prstGeom>
        </p:spPr>
      </p:pic>
      <p:pic>
        <p:nvPicPr>
          <p:cNvPr id="6" name="Picture 5" descr="Asset 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9676" y="0"/>
            <a:ext cx="5322164" cy="26133425"/>
          </a:xfrm>
          <a:prstGeom prst="rect">
            <a:avLst/>
          </a:prstGeom>
        </p:spPr>
      </p:pic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2319376" y="8627602"/>
            <a:ext cx="36490923" cy="1422862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EREDETI Forráskeret: 20 142 712 384 Ft.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9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Éves Fejlesztési Keret módosítása szerinti ÚJ keret: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9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9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hu-H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hu-HU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274 022 787,60</a:t>
            </a:r>
            <a:r>
              <a:rPr lang="hu-HU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</a:t>
            </a:r>
            <a:r>
              <a:rPr lang="hu-HU" sz="115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hu-HU" sz="11500" b="1" cap="al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50000"/>
              </a:lnSpc>
              <a:spcBef>
                <a:spcPts val="0"/>
              </a:spcBef>
            </a:pPr>
            <a:r>
              <a:rPr lang="hu-H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</a:t>
            </a:r>
            <a:r>
              <a:rPr lang="hu-H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710 346 EUR ETHAA rész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</a:pPr>
            <a:r>
              <a:rPr lang="hu-H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70/30% uniós/hazai társfin. arány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</a:pPr>
            <a:r>
              <a:rPr lang="hu-H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hu-HU" sz="8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db tervezett intézkedés </a:t>
            </a:r>
            <a:r>
              <a:rPr lang="hu-H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(Technikai Segítségnyújtással együtt)</a:t>
            </a:r>
            <a:endParaRPr lang="hu-H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hu-HU" sz="6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4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hu-HU" sz="48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394,9 </a:t>
            </a:r>
            <a:r>
              <a:rPr lang="hu-HU" sz="48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HUF/EUR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319376" y="1173109"/>
            <a:ext cx="193963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MAHOP PLUSZ</a:t>
            </a:r>
          </a:p>
          <a:p>
            <a:r>
              <a:rPr lang="hu-HU" sz="1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2021-2027</a:t>
            </a:r>
            <a:endParaRPr lang="hu-HU" sz="1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27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216884" y="686752"/>
            <a:ext cx="373093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Tervezett intézkedések és forrásallokáció </a:t>
            </a:r>
            <a:r>
              <a:rPr lang="hu-H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96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70/30% uniós/hazai </a:t>
            </a:r>
            <a:r>
              <a:rPr lang="hu-HU" sz="96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társfin</a:t>
            </a:r>
            <a:r>
              <a:rPr lang="hu-HU" sz="96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arány</a:t>
            </a:r>
            <a:r>
              <a:rPr lang="hu-H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9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394,9 </a:t>
            </a:r>
            <a:r>
              <a:rPr lang="hu-HU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HUF/EUR)</a:t>
            </a:r>
            <a:endParaRPr lang="hu-HU" sz="1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rtalom helye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304452"/>
              </p:ext>
            </p:extLst>
          </p:nvPr>
        </p:nvGraphicFramePr>
        <p:xfrm>
          <a:off x="3216884" y="5541101"/>
          <a:ext cx="38235467" cy="203186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29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9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8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7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278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15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353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008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22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3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Prioritás </a:t>
                      </a:r>
                      <a:br>
                        <a:rPr lang="hu-HU" sz="3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hu-HU" sz="3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(P)</a:t>
                      </a:r>
                      <a:endParaRPr lang="hu-HU" sz="3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3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Akció típusa (intézkedés)</a:t>
                      </a:r>
                      <a:endParaRPr lang="hu-HU" sz="3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3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Int. Ssz.</a:t>
                      </a:r>
                      <a:endParaRPr lang="hu-HU" sz="3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u-HU" sz="4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</a:t>
                      </a:r>
                      <a:endParaRPr lang="hu-HU" sz="4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4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HUF</a:t>
                      </a:r>
                      <a:endParaRPr lang="hu-HU" sz="4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3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ETHAA arány</a:t>
                      </a:r>
                      <a:br>
                        <a:rPr lang="hu-HU" sz="3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hu-HU" sz="3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hu-HU" sz="3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0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ETHAA</a:t>
                      </a:r>
                      <a:endParaRPr lang="hu-HU" sz="3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NEMZETI</a:t>
                      </a:r>
                      <a:endParaRPr lang="hu-HU" sz="3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ÖSSZESEN</a:t>
                      </a:r>
                      <a:endParaRPr lang="hu-HU" sz="3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ÖSSZESEN</a:t>
                      </a:r>
                      <a:endParaRPr lang="hu-HU" sz="3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324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P1: A fenntartható halászat támogatása és a vízi biológiai erőforrások </a:t>
                      </a:r>
                      <a:b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helyreállításának és védelmének előmozdítása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Halászati ellenőrzés és nyomon követés támogatása</a:t>
                      </a:r>
                      <a:endParaRPr lang="hu-HU" sz="3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1.1.1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2 800 000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1 200 000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 </a:t>
                      </a:r>
                      <a:r>
                        <a:rPr lang="hu-HU" sz="3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r>
                        <a:rPr lang="hu-HU" sz="3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1 579</a:t>
                      </a:r>
                      <a:r>
                        <a:rPr lang="hu-HU" sz="36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600 000</a:t>
                      </a:r>
                      <a:r>
                        <a:rPr lang="hu-HU" sz="3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hu-HU" sz="3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7,425018%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257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Halgazdálkodással kapcsolatos adatgyűjtés, -kezelés és -felhasználás támogatása</a:t>
                      </a:r>
                      <a:endParaRPr lang="hu-HU" sz="3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1.2.1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2 800 000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1 200 000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 </a:t>
                      </a:r>
                      <a:r>
                        <a:rPr lang="hu-HU" sz="3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r>
                        <a:rPr lang="hu-HU" sz="3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1 579</a:t>
                      </a:r>
                      <a:r>
                        <a:rPr lang="hu-HU" sz="36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600 000</a:t>
                      </a:r>
                      <a:r>
                        <a:rPr lang="hu-HU" sz="3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hu-HU" sz="3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7,425018%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488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fenntartható természetesvízi halgazdálkodás támogatása</a:t>
                      </a:r>
                      <a:endParaRPr lang="hu-HU" sz="3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1.3.1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4 200 000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1 800 000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6 000 000,00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hu-HU" sz="3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</a:t>
                      </a:r>
                      <a:r>
                        <a:rPr lang="hu-HU" sz="36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400 000</a:t>
                      </a:r>
                      <a:r>
                        <a:rPr lang="hu-HU" sz="3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hu-HU" sz="3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11,137527%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6644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P2: A fenntartható akvakultúra-tevékenységeknek, valamint a halászati és akvakultúra-termékek feldolgozásának és piaci értékesítésének előmozdítása, ezáltal hozzájárulva az Unió élelmezésbiztonságához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Akvakultúra beruházás támogatása </a:t>
                      </a:r>
                      <a:endParaRPr lang="hu-HU" sz="3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2.1.1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11 200 000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4 800 000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16 000 </a:t>
                      </a:r>
                      <a:r>
                        <a:rPr lang="hu-HU" sz="3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r>
                        <a:rPr lang="hu-HU" sz="3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hu-HU" sz="36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318 400 000</a:t>
                      </a:r>
                      <a:r>
                        <a:rPr lang="hu-HU" sz="3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hu-HU" sz="3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29,700072%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205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tudásalapú akvakultúra fejlesztés támogatása</a:t>
                      </a:r>
                      <a:endParaRPr lang="hu-HU" sz="3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2.2.1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2 380 000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1 020 000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3 400 000,00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hu-HU" sz="3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</a:t>
                      </a:r>
                      <a:r>
                        <a:rPr lang="hu-HU" sz="36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660 000</a:t>
                      </a:r>
                      <a:r>
                        <a:rPr lang="hu-HU" sz="3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hu-HU" sz="3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6,311265%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297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Halastavak természetiérték-fenntartó szerepének támogatása</a:t>
                      </a:r>
                      <a:endParaRPr lang="hu-HU" sz="3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2.3.1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5 656 552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2 424 237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8 080 789,0000000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hu-HU" sz="3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  <a:r>
                        <a:rPr lang="hu-HU" sz="36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103 576</a:t>
                      </a:r>
                      <a:r>
                        <a:rPr lang="hu-HU" sz="3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,10</a:t>
                      </a:r>
                      <a:endParaRPr lang="hu-HU" sz="3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15,000000%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564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Termelői szervezetek létrehozásának támogatása </a:t>
                      </a:r>
                      <a:endParaRPr lang="hu-HU" sz="3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2.4.1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210 000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90 000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300 000,00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118 470 </a:t>
                      </a:r>
                      <a:r>
                        <a:rPr lang="hu-HU" sz="3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000,00</a:t>
                      </a:r>
                      <a:endParaRPr lang="hu-HU" sz="3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0,556876%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631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Halfeldolgozás</a:t>
                      </a:r>
                      <a:endParaRPr lang="hu-HU" sz="3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2.5.1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3 010 000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1 290 000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4 300 000,00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hu-HU" sz="3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698 070 </a:t>
                      </a:r>
                      <a:r>
                        <a:rPr lang="hu-HU" sz="3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000,00</a:t>
                      </a:r>
                      <a:endParaRPr lang="hu-HU" sz="3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7,981894%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0231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Halmarketing</a:t>
                      </a:r>
                      <a:endParaRPr lang="hu-HU" sz="3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2.6.1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1 311 174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561 932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1 873 105,71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739 689 446,57</a:t>
                      </a:r>
                      <a:endParaRPr lang="hu-HU" sz="3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3,476961%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05405">
                <a:tc vMerge="1">
                  <a:txBody>
                    <a:bodyPr/>
                    <a:lstStyle/>
                    <a:p>
                      <a:pPr algn="ctr" fontAlgn="ctr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7" marR="2267" marT="2267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Krízishelyzetre szóló támogatás</a:t>
                      </a:r>
                      <a:endParaRPr lang="hu-HU" sz="3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2.7.1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1 880 000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805 714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2 685 714,29</a:t>
                      </a:r>
                      <a:endParaRPr lang="hu-HU" sz="3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hu-HU" sz="3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060 588 </a:t>
                      </a:r>
                      <a:r>
                        <a:rPr lang="hu-HU" sz="3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571,43</a:t>
                      </a:r>
                      <a:endParaRPr lang="hu-HU" sz="3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4,985369%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9426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P5: Technikai Segítségnyújtás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Technikai Segítségnyújtás</a:t>
                      </a:r>
                      <a:endParaRPr lang="hu-HU" sz="3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3.1.1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2 262 620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969 695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3 232 315,00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1 276 441 193,50</a:t>
                      </a:r>
                      <a:endParaRPr lang="hu-HU" sz="3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5,999998%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23668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hu-HU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3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37 710 346</a:t>
                      </a:r>
                      <a:endParaRPr lang="hu-HU" sz="3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16 161 578</a:t>
                      </a:r>
                      <a:endParaRPr lang="hu-HU" sz="3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53 871 924</a:t>
                      </a:r>
                      <a:endParaRPr lang="hu-HU" sz="3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hu-HU" sz="3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274 022 788</a:t>
                      </a:r>
                      <a:endParaRPr lang="hu-HU" sz="3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100,00%</a:t>
                      </a:r>
                      <a:endParaRPr lang="hu-HU" sz="3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7" marR="2267" marT="2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71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6451838" cy="26133425"/>
          </a:xfrm>
          <a:prstGeom prst="rect">
            <a:avLst/>
          </a:prstGeom>
          <a:solidFill>
            <a:srgbClr val="F0F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4543" tIns="232271" rIns="464543" bIns="232271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sset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51838" cy="26133425"/>
          </a:xfrm>
          <a:prstGeom prst="rect">
            <a:avLst/>
          </a:prstGeom>
        </p:spPr>
      </p:pic>
      <p:pic>
        <p:nvPicPr>
          <p:cNvPr id="6" name="Picture 5" descr="Asset 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9676" y="0"/>
            <a:ext cx="5322164" cy="2613342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171257" y="1471582"/>
            <a:ext cx="34695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MAHOP PLUSZ ÉFK</a:t>
            </a:r>
            <a:endParaRPr lang="hu-HU" sz="1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artalom helye 2"/>
          <p:cNvSpPr>
            <a:spLocks noGrp="1"/>
          </p:cNvSpPr>
          <p:nvPr>
            <p:ph idx="1"/>
          </p:nvPr>
        </p:nvSpPr>
        <p:spPr>
          <a:xfrm>
            <a:off x="1630141" y="3863762"/>
            <a:ext cx="34708791" cy="2066231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60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MEGJELENT FELHÍVÁSOK </a:t>
            </a:r>
            <a:r>
              <a:rPr lang="hu-HU" sz="6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7,922 Mrd Ft összegben.</a:t>
            </a:r>
          </a:p>
          <a:p>
            <a:pPr marL="342900" indent="-342900" algn="just">
              <a:lnSpc>
                <a:spcPct val="170000"/>
              </a:lnSpc>
              <a:spcBef>
                <a:spcPts val="0"/>
              </a:spcBef>
              <a:buAutoNum type="arabicPeriod"/>
            </a:pPr>
            <a:r>
              <a:rPr lang="hu-HU" sz="55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sz="55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fenntartható halászat támogatása és a vízi biológiai </a:t>
            </a:r>
            <a:r>
              <a:rPr lang="hu-HU" sz="55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erőforrások helyreállításának és védelmének előmozdítása</a:t>
            </a:r>
          </a:p>
          <a:p>
            <a:pPr marL="342900" indent="-342900" algn="just">
              <a:lnSpc>
                <a:spcPct val="170000"/>
              </a:lnSpc>
              <a:spcBef>
                <a:spcPts val="0"/>
              </a:spcBef>
              <a:buAutoNum type="arabicPeriod"/>
            </a:pPr>
            <a:endParaRPr lang="hu-HU" sz="6000" b="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70000"/>
              </a:lnSpc>
              <a:spcBef>
                <a:spcPts val="0"/>
              </a:spcBef>
              <a:buAutoNum type="arabicPeriod"/>
            </a:pPr>
            <a:endParaRPr lang="hu-HU" sz="6000" b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hu-HU" sz="9600" b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u-HU" sz="3600" b="0" cap="none" dirty="0">
              <a:solidFill>
                <a:srgbClr val="0092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6000" b="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6000" b="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6000" b="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55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55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fenntartható </a:t>
            </a:r>
            <a:r>
              <a:rPr lang="hu-HU" sz="55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akvakultúra- tevékenységeknek</a:t>
            </a:r>
            <a:r>
              <a:rPr lang="hu-HU" sz="55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valamint a halászati és </a:t>
            </a:r>
            <a:r>
              <a:rPr lang="hu-HU" sz="55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akvakultúra- termékek </a:t>
            </a:r>
            <a:r>
              <a:rPr lang="hu-HU" sz="55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feldolgozásának és piaci értékesítésének előmozdítása, ezáltal hozzájárulva az Unió </a:t>
            </a:r>
            <a:r>
              <a:rPr lang="hu-HU" sz="55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élelmezésbiztonságához</a:t>
            </a:r>
            <a:endParaRPr lang="hu-HU" sz="5500" b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822685"/>
              </p:ext>
            </p:extLst>
          </p:nvPr>
        </p:nvGraphicFramePr>
        <p:xfrm>
          <a:off x="2042519" y="6565776"/>
          <a:ext cx="34953383" cy="8822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7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0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9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496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485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273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78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hu-H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hu-H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hu-HU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hu-HU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hu-HU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38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Felhívás azonosító jele</a:t>
                      </a:r>
                      <a:endParaRPr lang="hu-H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Felhívás neve</a:t>
                      </a:r>
                      <a:endParaRPr lang="hu-H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Felhívás keretösszege</a:t>
                      </a:r>
                      <a:br>
                        <a:rPr lang="hu-H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hu-H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(Mrd Ft)</a:t>
                      </a:r>
                      <a:endParaRPr lang="hu-H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Felhívás meghirdetésének módja</a:t>
                      </a:r>
                      <a:endParaRPr lang="hu-H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Felhívás meghirdetésének </a:t>
                      </a:r>
                      <a:r>
                        <a:rPr lang="hu-HU" sz="4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ideje</a:t>
                      </a:r>
                      <a:endParaRPr lang="hu-H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MAHOP Plusz-1.1.1-2024</a:t>
                      </a:r>
                      <a:endParaRPr lang="hu-H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Halászati ellenőrzés és nyomon követés támogatása</a:t>
                      </a:r>
                      <a:endParaRPr lang="hu-H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1,496</a:t>
                      </a:r>
                      <a:endParaRPr lang="hu-HU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kiemelt</a:t>
                      </a:r>
                      <a:endParaRPr lang="hu-HU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2024. </a:t>
                      </a:r>
                      <a:r>
                        <a:rPr lang="hu-HU" sz="4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november</a:t>
                      </a:r>
                      <a:endParaRPr lang="hu-H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2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MAHOP Plusz-1.2.1-2024</a:t>
                      </a:r>
                      <a:endParaRPr lang="hu-H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Halgazdálkodással kapcsolatos adatgyűjtés, </a:t>
                      </a:r>
                      <a:r>
                        <a:rPr lang="hu-HU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-kezelés</a:t>
                      </a:r>
                      <a:r>
                        <a:rPr lang="hu-H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és </a:t>
                      </a:r>
                      <a:r>
                        <a:rPr lang="hu-HU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-felhasználás</a:t>
                      </a:r>
                      <a:r>
                        <a:rPr lang="hu-H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támogatása</a:t>
                      </a:r>
                      <a:endParaRPr lang="hu-H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1,496</a:t>
                      </a:r>
                      <a:endParaRPr lang="hu-H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kiemelt</a:t>
                      </a:r>
                      <a:endParaRPr lang="hu-H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2024. </a:t>
                      </a:r>
                      <a:r>
                        <a:rPr lang="hu-HU" sz="4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november</a:t>
                      </a:r>
                      <a:endParaRPr lang="hu-H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2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MAHOP Plusz-1.2.2-2024</a:t>
                      </a:r>
                      <a:r>
                        <a:rPr lang="hu-HU" sz="3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232271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Halgazdálkodással kapcsolatos adatgyűjtések kereteinek kialakítása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14300" algn="ctr" defTabSz="232271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0,105</a:t>
                      </a:r>
                      <a:endParaRPr lang="hu-HU" sz="4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232271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kiemelt</a:t>
                      </a:r>
                      <a:endParaRPr lang="hu-HU" sz="4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232271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2024. november</a:t>
                      </a:r>
                      <a:endParaRPr lang="hu-HU" sz="4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Tábláza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282208"/>
              </p:ext>
            </p:extLst>
          </p:nvPr>
        </p:nvGraphicFramePr>
        <p:xfrm>
          <a:off x="2171256" y="18766074"/>
          <a:ext cx="34953384" cy="6165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7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0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9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496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48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273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9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2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Felhívás azonosító jele</a:t>
                      </a:r>
                      <a:endParaRPr lang="hu-H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Felhívás neve</a:t>
                      </a:r>
                      <a:endParaRPr lang="hu-H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Felhívás keretösszege</a:t>
                      </a:r>
                      <a:br>
                        <a:rPr lang="hu-HU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hu-HU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(Mrd Ft)</a:t>
                      </a:r>
                      <a:endParaRPr lang="hu-HU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Felhívás meghirdetésének módja</a:t>
                      </a:r>
                      <a:endParaRPr lang="hu-HU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Felhívás meghirdetésének </a:t>
                      </a:r>
                      <a:r>
                        <a:rPr lang="hu-HU" sz="4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ideje</a:t>
                      </a:r>
                      <a:endParaRPr lang="hu-H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3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MAHOP Plusz-2.3.1-2024</a:t>
                      </a:r>
                      <a:endParaRPr lang="hu-H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Halastavak természetiérték-fenntartó szerepének támogatása</a:t>
                      </a:r>
                      <a:endParaRPr lang="hu-H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3,021</a:t>
                      </a:r>
                      <a:endParaRPr lang="hu-H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egyszerűsített</a:t>
                      </a:r>
                      <a:endParaRPr lang="hu-HU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2024.szeptember</a:t>
                      </a:r>
                      <a:endParaRPr lang="hu-H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3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MAHOP Plusz-2.6.1-2024</a:t>
                      </a:r>
                      <a:endParaRPr lang="hu-H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Halmarketing</a:t>
                      </a:r>
                      <a:endParaRPr lang="hu-H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0,700</a:t>
                      </a:r>
                      <a:endParaRPr lang="hu-H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kiemelt</a:t>
                      </a:r>
                      <a:endParaRPr lang="hu-H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2024. </a:t>
                      </a:r>
                      <a:r>
                        <a:rPr lang="hu-HU" sz="4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november</a:t>
                      </a:r>
                      <a:endParaRPr lang="hu-H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5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2171332" y="2027878"/>
            <a:ext cx="34695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MAHOP PLUSZ ÉFK</a:t>
            </a:r>
            <a:endParaRPr lang="hu-HU" sz="1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artalom helye 2"/>
          <p:cNvSpPr>
            <a:spLocks noGrp="1"/>
          </p:cNvSpPr>
          <p:nvPr>
            <p:ph idx="1"/>
          </p:nvPr>
        </p:nvSpPr>
        <p:spPr>
          <a:xfrm>
            <a:off x="1630141" y="3863762"/>
            <a:ext cx="34708791" cy="287570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hu-HU" sz="6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Uniós prioritáson kívüli intézkedés – Technikai </a:t>
            </a:r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Segítségnyújtás</a:t>
            </a:r>
            <a:endParaRPr lang="hu-HU" sz="6000" b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ábláza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676225"/>
              </p:ext>
            </p:extLst>
          </p:nvPr>
        </p:nvGraphicFramePr>
        <p:xfrm>
          <a:off x="4196559" y="8026658"/>
          <a:ext cx="37390352" cy="11504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6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7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2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52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214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987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19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hu-H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hu-H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hu-H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hu-H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hu-H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hu-H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Felhívás azonosító jele</a:t>
                      </a:r>
                      <a:endParaRPr lang="hu-HU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Felhívás neve</a:t>
                      </a:r>
                      <a:endParaRPr lang="hu-HU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5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Felhívás keretösszege</a:t>
                      </a:r>
                      <a:br>
                        <a:rPr lang="hu-HU" sz="5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hu-HU" sz="5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(Mrd Ft)</a:t>
                      </a:r>
                      <a:endParaRPr lang="hu-HU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5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Felhívás meghirdetésének módja</a:t>
                      </a:r>
                      <a:endParaRPr lang="hu-HU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Felhívás meghirdetésének </a:t>
                      </a:r>
                      <a:r>
                        <a:rPr lang="hu-HU" sz="5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ideje</a:t>
                      </a:r>
                      <a:endParaRPr lang="hu-HU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8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hu-H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MAHOP Plusz-3.1.1-2024</a:t>
                      </a:r>
                      <a:endParaRPr lang="hu-HU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Magyar Halgazdálkodási Operatív Program Plusz megvalósítását szolgáló Technikai Segítségnyújtás Projekt</a:t>
                      </a:r>
                      <a:endParaRPr lang="hu-HU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5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1,169</a:t>
                      </a:r>
                      <a:endParaRPr lang="hu-HU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5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kiemelt</a:t>
                      </a:r>
                      <a:endParaRPr lang="hu-HU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5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2024. október</a:t>
                      </a:r>
                      <a:endParaRPr lang="hu-HU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3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endParaRPr lang="hu-H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MAHOP Plusz-3.1.2-2024</a:t>
                      </a:r>
                      <a:endParaRPr lang="hu-HU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Magyar Halgazdálkodási Operatív Program Pluszhoz kapcsolódó támogatási kérelmek állami projektértékelői feladatának támogatása</a:t>
                      </a:r>
                      <a:endParaRPr lang="hu-HU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0,040</a:t>
                      </a:r>
                      <a:endParaRPr lang="hu-HU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kiemelt</a:t>
                      </a:r>
                      <a:endParaRPr lang="hu-HU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2024. </a:t>
                      </a:r>
                      <a:r>
                        <a:rPr lang="hu-HU" sz="5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szeptember</a:t>
                      </a:r>
                      <a:endParaRPr lang="hu-HU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10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6451838" cy="26133425"/>
          </a:xfrm>
          <a:prstGeom prst="rect">
            <a:avLst/>
          </a:prstGeom>
          <a:solidFill>
            <a:srgbClr val="F0F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4543" tIns="232271" rIns="464543" bIns="232271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sset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825"/>
            <a:ext cx="46451838" cy="26133425"/>
          </a:xfrm>
          <a:prstGeom prst="rect">
            <a:avLst/>
          </a:prstGeom>
        </p:spPr>
      </p:pic>
      <p:pic>
        <p:nvPicPr>
          <p:cNvPr id="6" name="Picture 5" descr="Asset 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9676" y="0"/>
            <a:ext cx="5322164" cy="2613342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171257" y="1471582"/>
            <a:ext cx="34695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MAHOP PLUSZ ÉFK</a:t>
            </a:r>
            <a:endParaRPr lang="hu-HU" sz="1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artalom helye 2"/>
          <p:cNvSpPr>
            <a:spLocks noGrp="1"/>
          </p:cNvSpPr>
          <p:nvPr>
            <p:ph idx="1"/>
          </p:nvPr>
        </p:nvSpPr>
        <p:spPr>
          <a:xfrm>
            <a:off x="1630141" y="3129067"/>
            <a:ext cx="34708791" cy="2066231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60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2025. 05. 31-IG MEGHIRDETNI TERVEZETT felhívások </a:t>
            </a:r>
            <a:endParaRPr lang="hu-HU" sz="60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70000"/>
              </a:lnSpc>
              <a:spcBef>
                <a:spcPts val="0"/>
              </a:spcBef>
              <a:buAutoNum type="arabicPeriod"/>
            </a:pPr>
            <a:r>
              <a:rPr lang="hu-HU" sz="6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sz="6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fenntartható halászat támogatása és a vízi biológiai erőforrások megőrzése</a:t>
            </a:r>
          </a:p>
          <a:p>
            <a:pPr marL="342900" indent="-342900" algn="just">
              <a:lnSpc>
                <a:spcPct val="170000"/>
              </a:lnSpc>
              <a:spcBef>
                <a:spcPts val="0"/>
              </a:spcBef>
              <a:buAutoNum type="arabicPeriod"/>
            </a:pPr>
            <a:endParaRPr lang="hu-HU" sz="6000" b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70000"/>
              </a:lnSpc>
              <a:spcBef>
                <a:spcPts val="0"/>
              </a:spcBef>
              <a:buAutoNum type="arabicPeriod"/>
            </a:pPr>
            <a:endParaRPr lang="hu-HU" sz="6000" b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6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6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fenntartható </a:t>
            </a:r>
            <a:r>
              <a:rPr lang="hu-HU" sz="6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akvakultúra- tevékenységeknek</a:t>
            </a:r>
            <a:r>
              <a:rPr lang="hu-HU" sz="6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valamint a halászati és </a:t>
            </a:r>
            <a:r>
              <a:rPr lang="hu-HU" sz="6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akvakultúra- termékek </a:t>
            </a:r>
            <a:r>
              <a:rPr lang="hu-HU" sz="6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feldolgozásának és piaci értékesítésének előmozdítása, ezáltal hozzájárulva az Unió </a:t>
            </a:r>
            <a:r>
              <a:rPr lang="hu-HU" sz="6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élelmezésbiztonságához</a:t>
            </a:r>
            <a:endParaRPr lang="hu-HU" sz="6000" b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811374"/>
              </p:ext>
            </p:extLst>
          </p:nvPr>
        </p:nvGraphicFramePr>
        <p:xfrm>
          <a:off x="2171258" y="6115405"/>
          <a:ext cx="34953383" cy="4843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7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0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9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496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485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273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31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hu-H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hu-H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hu-HU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hu-HU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hu-HU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38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Felhívás azonosító jele</a:t>
                      </a:r>
                      <a:endParaRPr lang="hu-H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Felhívás neve</a:t>
                      </a:r>
                      <a:endParaRPr lang="hu-H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Felhívás keretösszege</a:t>
                      </a:r>
                      <a:br>
                        <a:rPr lang="hu-H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hu-H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(Mrd Ft)</a:t>
                      </a:r>
                      <a:endParaRPr lang="hu-H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Felhívás meghirdetésének módja</a:t>
                      </a:r>
                      <a:endParaRPr lang="hu-H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Felhívás meghirdetésének tervezett ideje</a:t>
                      </a:r>
                      <a:endParaRPr lang="hu-H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MAHOP </a:t>
                      </a:r>
                      <a:r>
                        <a:rPr lang="hu-HU" sz="4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Plusz-1.3.1-2025</a:t>
                      </a:r>
                      <a:endParaRPr lang="hu-H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fenntartható természetesvízi halgazdálkodás támogatása</a:t>
                      </a:r>
                      <a:endParaRPr lang="hu-H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2,369</a:t>
                      </a:r>
                      <a:endParaRPr lang="hu-H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marL="0" algn="ctr" defTabSz="232271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standard</a:t>
                      </a:r>
                      <a:endParaRPr lang="hu-HU" sz="4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 április</a:t>
                      </a:r>
                      <a:endParaRPr lang="hu-HU" sz="3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ábláza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595593"/>
              </p:ext>
            </p:extLst>
          </p:nvPr>
        </p:nvGraphicFramePr>
        <p:xfrm>
          <a:off x="2171258" y="13489720"/>
          <a:ext cx="34953384" cy="8711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7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0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9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496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48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273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4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2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Felhívás azonosító jele</a:t>
                      </a:r>
                      <a:endParaRPr lang="hu-H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Felhívás neve</a:t>
                      </a:r>
                      <a:endParaRPr lang="hu-H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Felhívás keretösszege</a:t>
                      </a:r>
                      <a:br>
                        <a:rPr lang="hu-HU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hu-HU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(Mrd Ft)</a:t>
                      </a:r>
                      <a:endParaRPr lang="hu-HU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Felhívás meghirdetésének módja</a:t>
                      </a:r>
                      <a:endParaRPr lang="hu-HU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Felhívás meghirdetésének tervezett ideje</a:t>
                      </a:r>
                      <a:endParaRPr lang="hu-H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3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hu-H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4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MAHOP Plusz-2.1.1-2025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2322713" rtl="0" eaLnBrk="1" fontAlgn="ctr" latinLnBrk="0" hangingPunct="1"/>
                      <a:r>
                        <a:rPr lang="hu-HU" sz="4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Akvakultúra</a:t>
                      </a:r>
                      <a:r>
                        <a:rPr lang="hu-HU" sz="4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beruházás támogatása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6,318</a:t>
                      </a:r>
                      <a:endParaRPr lang="hu-HU" sz="4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232271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standard</a:t>
                      </a:r>
                      <a:endParaRPr lang="hu-HU" sz="4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 március</a:t>
                      </a:r>
                      <a:endParaRPr lang="hu-HU" sz="3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3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hu-H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4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MAHOP Plusz-2.2.1-2025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2322713" rtl="0" eaLnBrk="1" fontAlgn="ctr" latinLnBrk="0" hangingPunct="1"/>
                      <a:r>
                        <a:rPr lang="hu-HU" sz="4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tudásalapú </a:t>
                      </a:r>
                      <a:r>
                        <a:rPr lang="hu-HU" sz="4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akvakultúra</a:t>
                      </a:r>
                      <a:r>
                        <a:rPr lang="hu-HU" sz="4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fejlesztés támogatása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1,342</a:t>
                      </a:r>
                      <a:endParaRPr lang="hu-HU" sz="4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232271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standard</a:t>
                      </a:r>
                      <a:endParaRPr lang="hu-HU" sz="4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</a:t>
                      </a:r>
                      <a:r>
                        <a:rPr lang="hu-HU" sz="44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április</a:t>
                      </a:r>
                      <a:endParaRPr lang="hu-HU" sz="3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3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hu-H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4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MAHOP Plusz-2.4.1-2025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2322713" rtl="0" eaLnBrk="1" fontAlgn="ctr" latinLnBrk="0" hangingPunct="1"/>
                      <a:r>
                        <a:rPr lang="hu-HU" sz="4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Termelői szervezetek létrehozásának támogatása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0,118</a:t>
                      </a:r>
                      <a:endParaRPr lang="hu-HU" sz="4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232271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standard</a:t>
                      </a:r>
                      <a:endParaRPr lang="hu-HU" sz="4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2025.május</a:t>
                      </a:r>
                      <a:endParaRPr lang="hu-HU" sz="3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3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hu-H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4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MAHOP Plusz-2.5.1-2025</a:t>
                      </a: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2322713" rtl="0" eaLnBrk="1" fontAlgn="ctr" latinLnBrk="0" hangingPunct="1"/>
                      <a:r>
                        <a:rPr lang="hu-HU" sz="4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Halfeldolgozás</a:t>
                      </a:r>
                    </a:p>
                  </a:txBody>
                  <a:tcPr marL="7620" marR="7620" marT="7620" marB="0" anchor="ctr"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1,698</a:t>
                      </a:r>
                      <a:endParaRPr lang="hu-HU" sz="4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232271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standard</a:t>
                      </a:r>
                      <a:endParaRPr lang="hu-HU" sz="4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4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 március</a:t>
                      </a:r>
                      <a:endParaRPr lang="hu-HU" sz="3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3" marR="39953" marT="7991" marB="7991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18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6451838" cy="26133425"/>
          </a:xfrm>
          <a:prstGeom prst="rect">
            <a:avLst/>
          </a:prstGeom>
          <a:solidFill>
            <a:srgbClr val="F0F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4543" tIns="232271" rIns="464543" bIns="232271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sset 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825"/>
            <a:ext cx="46451838" cy="26133425"/>
          </a:xfrm>
          <a:prstGeom prst="rect">
            <a:avLst/>
          </a:prstGeom>
        </p:spPr>
      </p:pic>
      <p:pic>
        <p:nvPicPr>
          <p:cNvPr id="6" name="Picture 5" descr="Asset 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9676" y="0"/>
            <a:ext cx="5322164" cy="2613342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171257" y="1471582"/>
            <a:ext cx="34695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MAHOP PLUSZ ütemezés</a:t>
            </a:r>
            <a:endParaRPr lang="hu-HU" sz="1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465635"/>
              </p:ext>
            </p:extLst>
          </p:nvPr>
        </p:nvGraphicFramePr>
        <p:xfrm>
          <a:off x="1866457" y="3309419"/>
          <a:ext cx="36347399" cy="23111090"/>
        </p:xfrm>
        <a:graphic>
          <a:graphicData uri="http://schemas.openxmlformats.org/drawingml/2006/table">
            <a:tbl>
              <a:tblPr/>
              <a:tblGrid>
                <a:gridCol w="1627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4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4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91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33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633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99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116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699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6999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1877"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hu-HU" sz="4000" b="1" i="0" u="none" strike="noStrike" dirty="0">
                          <a:effectLst/>
                          <a:latin typeface="Arial" panose="020B0604020202020204" pitchFamily="34" charset="0"/>
                        </a:rPr>
                        <a:t>Feladat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4000" b="1" i="0" u="none" strike="noStrike" dirty="0">
                          <a:effectLst/>
                          <a:latin typeface="Arial" panose="020B0604020202020204" pitchFamily="34" charset="0"/>
                        </a:rPr>
                        <a:t>Dátum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4000" b="1" i="0" u="none" strike="noStrike" dirty="0"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4000" b="1" i="0" u="none" strike="noStrike" dirty="0"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hu-HU" sz="4000" b="1" i="0" u="none" strike="noStrike" dirty="0"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173">
                <a:tc gridSpan="3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4000" b="1" i="0" u="none" strike="noStrike" dirty="0">
                          <a:effectLst/>
                          <a:latin typeface="Arial" panose="020B0604020202020204" pitchFamily="34" charset="0"/>
                        </a:rPr>
                        <a:t>Q4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4000" b="1" i="0" u="none" strike="noStrike" dirty="0">
                          <a:effectLst/>
                          <a:latin typeface="Arial" panose="020B0604020202020204" pitchFamily="34" charset="0"/>
                        </a:rPr>
                        <a:t>Q4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4000" b="1" i="0" u="none" strike="noStrike" dirty="0">
                          <a:effectLst/>
                          <a:latin typeface="Arial" panose="020B0604020202020204" pitchFamily="34" charset="0"/>
                        </a:rPr>
                        <a:t>Q1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4000" b="1" i="0" u="none" strike="noStrike" dirty="0">
                          <a:effectLst/>
                          <a:latin typeface="Arial" panose="020B0604020202020204" pitchFamily="34" charset="0"/>
                        </a:rPr>
                        <a:t>Q2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4000" b="1" i="0" u="none" strike="noStrike" dirty="0">
                          <a:effectLst/>
                          <a:latin typeface="Arial" panose="020B0604020202020204" pitchFamily="34" charset="0"/>
                        </a:rPr>
                        <a:t>Q3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4000" b="1" i="0" u="none" strike="noStrike" dirty="0">
                          <a:effectLst/>
                          <a:latin typeface="Arial" panose="020B0604020202020204" pitchFamily="34" charset="0"/>
                        </a:rPr>
                        <a:t>Q4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264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MAHOP Plusz </a:t>
                      </a:r>
                      <a:r>
                        <a:rPr lang="hu-HU" sz="3200" b="0" i="0" u="none" strike="noStrike" dirty="0">
                          <a:effectLst/>
                          <a:latin typeface="Arial" panose="020B0604020202020204" pitchFamily="34" charset="0"/>
                        </a:rPr>
                        <a:t>hivatalos elfogadása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3200" b="0" i="0" u="none" strike="noStrike" dirty="0">
                          <a:effectLst/>
                          <a:latin typeface="Arial" panose="020B0604020202020204" pitchFamily="34" charset="0"/>
                        </a:rPr>
                        <a:t>A BIZOTTSÁG VÉGREHAJTÁSI HATÁROZATA -</a:t>
                      </a:r>
                      <a:br>
                        <a:rPr lang="hu-HU" sz="32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u-HU" sz="3200" b="0" i="0" u="none" strike="noStrike" dirty="0">
                          <a:effectLst/>
                          <a:latin typeface="Arial" panose="020B0604020202020204" pitchFamily="34" charset="0"/>
                        </a:rPr>
                        <a:t>CCI 2021HU14MFPR001</a:t>
                      </a:r>
                      <a:br>
                        <a:rPr lang="hu-HU" sz="32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endParaRPr lang="hu-HU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200" b="0" i="0" u="none" strike="noStrike">
                          <a:effectLst/>
                          <a:latin typeface="Arial" panose="020B0604020202020204" pitchFamily="34" charset="0"/>
                        </a:rPr>
                        <a:t>2022. december 22.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hu-H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403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200" b="0" i="0" u="none" strike="noStrike" dirty="0">
                          <a:effectLst/>
                          <a:latin typeface="Arial" panose="020B0604020202020204" pitchFamily="34" charset="0"/>
                        </a:rPr>
                        <a:t> MAHOP Plusz </a:t>
                      </a:r>
                      <a:r>
                        <a:rPr lang="hu-HU" sz="3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ÉFK megjelenése</a:t>
                      </a:r>
                      <a:endParaRPr lang="hu-HU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3200" b="0" i="0" u="none" strike="noStrike" dirty="0">
                          <a:effectLst/>
                          <a:latin typeface="Arial" panose="020B0604020202020204" pitchFamily="34" charset="0"/>
                        </a:rPr>
                        <a:t>1428/2023. (X. 5.) Korm. határozat </a:t>
                      </a:r>
                      <a:br>
                        <a:rPr lang="hu-HU" sz="32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u-HU" sz="3200" b="0" i="0" u="none" strike="noStrike" dirty="0">
                          <a:effectLst/>
                          <a:latin typeface="Arial" panose="020B0604020202020204" pitchFamily="34" charset="0"/>
                        </a:rPr>
                        <a:t>A Magyar Halgazdálkodási Operatív Program Plusz éves fejlesztési keretének megállapításáról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200" b="0" i="0" u="none" strike="noStrike">
                          <a:effectLst/>
                          <a:latin typeface="Arial" panose="020B0604020202020204" pitchFamily="34" charset="0"/>
                        </a:rPr>
                        <a:t>2023.október 5.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hu-H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938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effectLst/>
                          <a:latin typeface="Arial" panose="020B0604020202020204" pitchFamily="34" charset="0"/>
                        </a:rPr>
                        <a:t>3.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200" b="0" i="0" u="none" strike="noStrike">
                          <a:effectLst/>
                          <a:latin typeface="Arial" panose="020B0604020202020204" pitchFamily="34" charset="0"/>
                        </a:rPr>
                        <a:t>1. PEMCS ülés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3200" b="0" i="0" u="none" strike="noStrike" dirty="0">
                          <a:effectLst/>
                          <a:latin typeface="Arial" panose="020B0604020202020204" pitchFamily="34" charset="0"/>
                        </a:rPr>
                        <a:t>A MAHOP PLUSZ-2.3.1-2024 </a:t>
                      </a:r>
                      <a:br>
                        <a:rPr lang="hu-HU" sz="32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u-HU" sz="3200" b="0" i="0" u="none" strike="noStrike" dirty="0">
                          <a:effectLst/>
                          <a:latin typeface="Arial" panose="020B0604020202020204" pitchFamily="34" charset="0"/>
                        </a:rPr>
                        <a:t>Halastavak Természetiérték-fenntartó szerepének támogatása című felhívás</a:t>
                      </a:r>
                      <a:br>
                        <a:rPr lang="hu-HU" sz="32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u-HU" sz="3200" b="0" i="0" u="none" strike="noStrike" dirty="0">
                          <a:effectLst/>
                          <a:latin typeface="Arial" panose="020B0604020202020204" pitchFamily="34" charset="0"/>
                        </a:rPr>
                        <a:t>Pályázati Előkészítő Munkacsoporti ülése</a:t>
                      </a:r>
                      <a:br>
                        <a:rPr lang="hu-HU" sz="32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endParaRPr lang="hu-HU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200" b="0" i="0" u="none" strike="noStrike">
                          <a:effectLst/>
                          <a:latin typeface="Arial" panose="020B0604020202020204" pitchFamily="34" charset="0"/>
                        </a:rPr>
                        <a:t>2024.03.26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hu-H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175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effectLst/>
                          <a:latin typeface="Arial" panose="020B0604020202020204" pitchFamily="34" charset="0"/>
                        </a:rPr>
                        <a:t>4.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200" b="0" i="0" u="none" strike="noStrike">
                          <a:effectLst/>
                          <a:latin typeface="Arial" panose="020B0604020202020204" pitchFamily="34" charset="0"/>
                        </a:rPr>
                        <a:t>Kiválasztási Kritériumok</a:t>
                      </a:r>
                      <a:br>
                        <a:rPr lang="hu-HU" sz="32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u-HU" sz="3200" b="0" i="0" u="none" strike="noStrike">
                          <a:effectLst/>
                          <a:latin typeface="Arial" panose="020B0604020202020204" pitchFamily="34" charset="0"/>
                        </a:rPr>
                        <a:t>(ÉFK-ban szereplő felhívások)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3200" b="0" i="0" u="none" strike="noStrike" dirty="0">
                          <a:effectLst/>
                          <a:latin typeface="Arial" panose="020B0604020202020204" pitchFamily="34" charset="0"/>
                        </a:rPr>
                        <a:t>* az EU és a Közigazgatási és Területfejlesztési Minisztérium részére</a:t>
                      </a:r>
                      <a:br>
                        <a:rPr lang="hu-HU" sz="32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u-HU" sz="3200" b="0" i="0" u="none" strike="noStrike" dirty="0">
                          <a:effectLst/>
                          <a:latin typeface="Arial" panose="020B0604020202020204" pitchFamily="34" charset="0"/>
                        </a:rPr>
                        <a:t>* MB tagok részére, véleményezés céljából</a:t>
                      </a:r>
                      <a:br>
                        <a:rPr lang="hu-HU" sz="32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u-HU" sz="3200" b="0" i="0" u="none" strike="noStrike" dirty="0">
                          <a:effectLst/>
                          <a:latin typeface="Arial" panose="020B0604020202020204" pitchFamily="34" charset="0"/>
                        </a:rPr>
                        <a:t>* Monitoring Bizottság ülése - szavazás</a:t>
                      </a:r>
                      <a:br>
                        <a:rPr lang="hu-HU" sz="32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endParaRPr lang="hu-HU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200" b="0" i="0" u="none" strike="noStrike">
                          <a:effectLst/>
                          <a:latin typeface="Arial" panose="020B0604020202020204" pitchFamily="34" charset="0"/>
                        </a:rPr>
                        <a:t>2024. április 11.</a:t>
                      </a:r>
                      <a:br>
                        <a:rPr lang="hu-HU" sz="32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u-HU" sz="3200" b="0" i="0" u="none" strike="noStrike">
                          <a:effectLst/>
                          <a:latin typeface="Arial" panose="020B0604020202020204" pitchFamily="34" charset="0"/>
                        </a:rPr>
                        <a:t>2024. május 6.</a:t>
                      </a:r>
                      <a:br>
                        <a:rPr lang="hu-HU" sz="32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u-HU" sz="3200" b="0" i="0" u="none" strike="noStrike">
                          <a:effectLst/>
                          <a:latin typeface="Arial" panose="020B0604020202020204" pitchFamily="34" charset="0"/>
                        </a:rPr>
                        <a:t>2024. május 22.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hu-H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602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effectLst/>
                          <a:latin typeface="Arial" panose="020B0604020202020204" pitchFamily="34" charset="0"/>
                        </a:rPr>
                        <a:t>5.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200" b="0" i="0" u="none" strike="noStrike" dirty="0">
                          <a:effectLst/>
                          <a:latin typeface="Arial" panose="020B0604020202020204" pitchFamily="34" charset="0"/>
                        </a:rPr>
                        <a:t> MAHOP Plusz ÉFK</a:t>
                      </a:r>
                      <a:br>
                        <a:rPr lang="hu-HU" sz="32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u-HU" sz="3200" b="0" i="0" u="none" strike="noStrike" dirty="0">
                          <a:effectLst/>
                          <a:latin typeface="Arial" panose="020B0604020202020204" pitchFamily="34" charset="0"/>
                        </a:rPr>
                        <a:t> 1.sz. módosítás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3200" b="0" i="0" u="none" strike="noStrike" dirty="0">
                          <a:effectLst/>
                          <a:latin typeface="Arial" panose="020B0604020202020204" pitchFamily="34" charset="0"/>
                        </a:rPr>
                        <a:t>1217/2024. (VII. 29.) Korm. határozat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200" b="0" i="0" u="none" strike="noStrike">
                          <a:effectLst/>
                          <a:latin typeface="Arial" panose="020B0604020202020204" pitchFamily="34" charset="0"/>
                        </a:rPr>
                        <a:t>2024. július 30.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hu-H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175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effectLst/>
                          <a:latin typeface="Arial" panose="020B0604020202020204" pitchFamily="34" charset="0"/>
                        </a:rPr>
                        <a:t>6.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200" b="0" i="0" u="none" strike="noStrike">
                          <a:effectLst/>
                          <a:latin typeface="Arial" panose="020B0604020202020204" pitchFamily="34" charset="0"/>
                        </a:rPr>
                        <a:t>Felhívások megjelenése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3200" b="0" i="0" u="none" strike="noStrike" dirty="0">
                          <a:effectLst/>
                          <a:latin typeface="Arial" panose="020B0604020202020204" pitchFamily="34" charset="0"/>
                        </a:rPr>
                        <a:t>MAHOP Plusz-2.3.1-2024 Halastavak természetiérték-fenntartó szerepének támogatása</a:t>
                      </a:r>
                      <a:br>
                        <a:rPr lang="hu-HU" sz="32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u-HU" sz="3200" b="0" i="0" u="none" strike="noStrike" dirty="0">
                          <a:effectLst/>
                          <a:latin typeface="Arial" panose="020B0604020202020204" pitchFamily="34" charset="0"/>
                        </a:rPr>
                        <a:t>MAHOP Plusz-3.1.2-2024 A MAHOP Pluszhoz kapcsolódó támogatási kérelmek állami projektértékelői feladatának támogatása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200" b="0" i="0" u="none" strike="noStrike">
                          <a:effectLst/>
                          <a:latin typeface="Arial" panose="020B0604020202020204" pitchFamily="34" charset="0"/>
                        </a:rPr>
                        <a:t>2024. szeptember </a:t>
                      </a:r>
                      <a:br>
                        <a:rPr lang="hu-HU" sz="32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endParaRPr lang="hu-HU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hu-H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9898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effectLst/>
                          <a:latin typeface="Arial" panose="020B0604020202020204" pitchFamily="34" charset="0"/>
                        </a:rPr>
                        <a:t>7.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200" b="0" i="0" u="none" strike="noStrike">
                          <a:effectLst/>
                          <a:latin typeface="Arial" panose="020B0604020202020204" pitchFamily="34" charset="0"/>
                        </a:rPr>
                        <a:t>Felhívások megjelenése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3200" b="0" i="0" u="none" strike="noStrike" dirty="0">
                          <a:effectLst/>
                          <a:latin typeface="Arial" panose="020B0604020202020204" pitchFamily="34" charset="0"/>
                        </a:rPr>
                        <a:t>MAHOP Plusz-3.1.1-2024</a:t>
                      </a:r>
                      <a:br>
                        <a:rPr lang="hu-HU" sz="32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u-HU" sz="3200" b="0" i="0" u="none" strike="noStrike" dirty="0">
                          <a:effectLst/>
                          <a:latin typeface="Arial" panose="020B0604020202020204" pitchFamily="34" charset="0"/>
                        </a:rPr>
                        <a:t>A MAHOP Plusz megvalósítását szolgáló Technikai Segítségnyújtás Projekt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200" b="0" i="0" u="none" strike="noStrike">
                          <a:effectLst/>
                          <a:latin typeface="Arial" panose="020B0604020202020204" pitchFamily="34" charset="0"/>
                        </a:rPr>
                        <a:t>2024. október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hu-H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916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 dirty="0">
                          <a:effectLst/>
                          <a:latin typeface="Arial" panose="020B0604020202020204" pitchFamily="34" charset="0"/>
                        </a:rPr>
                        <a:t>8.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200" b="0" i="0" u="none" strike="noStrike" dirty="0">
                          <a:effectLst/>
                          <a:latin typeface="Arial" panose="020B0604020202020204" pitchFamily="34" charset="0"/>
                        </a:rPr>
                        <a:t>Felhívások megjelenése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3200" b="0" i="0" u="none" strike="noStrike" dirty="0">
                          <a:effectLst/>
                          <a:latin typeface="Arial" panose="020B0604020202020204" pitchFamily="34" charset="0"/>
                        </a:rPr>
                        <a:t>MAHOP Plusz-1.1.1-2024 Halászati ellenőrzés és nyomon követés támogatása</a:t>
                      </a:r>
                      <a:br>
                        <a:rPr lang="hu-HU" sz="32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u-HU" sz="3200" b="0" i="0" u="none" strike="noStrike" dirty="0">
                          <a:effectLst/>
                          <a:latin typeface="Arial" panose="020B0604020202020204" pitchFamily="34" charset="0"/>
                        </a:rPr>
                        <a:t>MAHOP Plusz-1.2.1-2024 Halgazdálkodással kapcsolatos adatgyűjtés, </a:t>
                      </a:r>
                      <a:r>
                        <a:rPr lang="hu-HU" sz="3200" b="0" i="0" u="none" strike="noStrike" dirty="0" err="1">
                          <a:effectLst/>
                          <a:latin typeface="Arial" panose="020B0604020202020204" pitchFamily="34" charset="0"/>
                        </a:rPr>
                        <a:t>-kezelés</a:t>
                      </a:r>
                      <a:r>
                        <a:rPr lang="hu-HU" sz="3200" b="0" i="0" u="none" strike="noStrike" dirty="0">
                          <a:effectLst/>
                          <a:latin typeface="Arial" panose="020B0604020202020204" pitchFamily="34" charset="0"/>
                        </a:rPr>
                        <a:t> és </a:t>
                      </a:r>
                      <a:r>
                        <a:rPr lang="hu-HU" sz="3200" b="0" i="0" u="none" strike="noStrike" dirty="0" err="1">
                          <a:effectLst/>
                          <a:latin typeface="Arial" panose="020B0604020202020204" pitchFamily="34" charset="0"/>
                        </a:rPr>
                        <a:t>-felhasználás</a:t>
                      </a:r>
                      <a:r>
                        <a:rPr lang="hu-HU" sz="3200" b="0" i="0" u="none" strike="noStrike" dirty="0">
                          <a:effectLst/>
                          <a:latin typeface="Arial" panose="020B0604020202020204" pitchFamily="34" charset="0"/>
                        </a:rPr>
                        <a:t> támogatása</a:t>
                      </a:r>
                      <a:br>
                        <a:rPr lang="hu-HU" sz="32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u-HU" sz="3200" b="0" i="0" u="none" strike="noStrike" dirty="0">
                          <a:effectLst/>
                          <a:latin typeface="Arial" panose="020B0604020202020204" pitchFamily="34" charset="0"/>
                        </a:rPr>
                        <a:t>MAHOP Plusz-1.2.2-2024 Halgazdálkodással kapcsolatos adatgyűjtések kereteinek kialakítása</a:t>
                      </a:r>
                      <a:br>
                        <a:rPr lang="hu-HU" sz="32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u-HU" sz="3200" b="0" i="0" u="none" strike="noStrike" dirty="0">
                          <a:effectLst/>
                          <a:latin typeface="Arial" panose="020B0604020202020204" pitchFamily="34" charset="0"/>
                        </a:rPr>
                        <a:t>MAHOP Plusz-2.6.1-2024 Halmarketing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200" b="0" i="0" u="none" strike="noStrike" dirty="0">
                          <a:effectLst/>
                          <a:latin typeface="Arial" panose="020B0604020202020204" pitchFamily="34" charset="0"/>
                        </a:rPr>
                        <a:t>2024. november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hu-H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916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9.</a:t>
                      </a:r>
                      <a:endParaRPr lang="hu-H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32271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MAHOP Plusz ÉFK</a:t>
                      </a:r>
                      <a:br>
                        <a:rPr lang="hu-HU" sz="3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u-HU" sz="3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2.sz. módosítás megindult, várható</a:t>
                      </a:r>
                      <a:r>
                        <a:rPr lang="hu-HU" sz="32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megjelenés: december</a:t>
                      </a:r>
                      <a:endParaRPr lang="hu-HU" sz="3200" b="0" i="0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hu-HU" sz="3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3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AHOP Plusz-1.3.1-2025 A fenntartható </a:t>
                      </a:r>
                      <a:r>
                        <a:rPr lang="hu-HU" sz="32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természetesvízi</a:t>
                      </a:r>
                      <a:r>
                        <a:rPr lang="hu-HU" sz="3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halgazdálkodás támogatása</a:t>
                      </a:r>
                    </a:p>
                    <a:p>
                      <a:pPr algn="l" fontAlgn="ctr"/>
                      <a:r>
                        <a:rPr lang="hu-HU" sz="3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MAHOP Plusz-2.1.1-2025 </a:t>
                      </a:r>
                      <a:r>
                        <a:rPr lang="hu-HU" sz="32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Akvakultúra</a:t>
                      </a:r>
                      <a:r>
                        <a:rPr lang="hu-HU" sz="3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beruházás támogatása</a:t>
                      </a:r>
                    </a:p>
                    <a:p>
                      <a:pPr algn="l" fontAlgn="ctr"/>
                      <a:r>
                        <a:rPr lang="hu-HU" sz="3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MAHOP Plusz-2.2.1-2025 A tudásalapú </a:t>
                      </a:r>
                      <a:r>
                        <a:rPr lang="hu-HU" sz="32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akvakultúra</a:t>
                      </a:r>
                      <a:r>
                        <a:rPr lang="hu-HU" sz="3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fejlesztés támogatása</a:t>
                      </a:r>
                    </a:p>
                    <a:p>
                      <a:pPr algn="l" fontAlgn="ctr"/>
                      <a:r>
                        <a:rPr lang="hu-HU" sz="3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MAHOP Plusz-2.4.1-2025 Termelői szervezetek létrehozásának támogatása</a:t>
                      </a:r>
                    </a:p>
                    <a:p>
                      <a:pPr algn="l" fontAlgn="ctr"/>
                      <a:r>
                        <a:rPr lang="hu-HU" sz="3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MAHOP Plusz-2.5.1-2025 Halfeldolgozás</a:t>
                      </a:r>
                    </a:p>
                    <a:p>
                      <a:pPr algn="l" fontAlgn="ctr"/>
                      <a:endParaRPr lang="hu-HU" sz="3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2024. december</a:t>
                      </a:r>
                      <a:endParaRPr lang="hu-HU" sz="3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hu-H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hu-H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hu-H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hu-H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hu-H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hu-H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2824" y="4988255"/>
            <a:ext cx="1422156" cy="107893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19993" y="7131393"/>
            <a:ext cx="1426041" cy="1078937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18309" y="9230466"/>
            <a:ext cx="1422156" cy="1078937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28084" y="11519026"/>
            <a:ext cx="1422156" cy="1078937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6446" y="13154537"/>
            <a:ext cx="1422156" cy="1078937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6446" y="15205554"/>
            <a:ext cx="1426042" cy="1078937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41798" y="17166999"/>
            <a:ext cx="1422156" cy="1078937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97148" y="19600799"/>
            <a:ext cx="1426040" cy="107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6451838" cy="26133425"/>
          </a:xfrm>
          <a:prstGeom prst="rect">
            <a:avLst/>
          </a:prstGeom>
          <a:solidFill>
            <a:srgbClr val="F0F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4543" tIns="232271" rIns="464543" bIns="232271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sset 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825"/>
            <a:ext cx="46451838" cy="26133425"/>
          </a:xfrm>
          <a:prstGeom prst="rect">
            <a:avLst/>
          </a:prstGeom>
        </p:spPr>
      </p:pic>
      <p:pic>
        <p:nvPicPr>
          <p:cNvPr id="6" name="Picture 5" descr="Asset 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9676" y="0"/>
            <a:ext cx="5322164" cy="2613342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171257" y="1471582"/>
            <a:ext cx="34695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MAHOP PLUSZ ütemezés - 2025</a:t>
            </a:r>
            <a:endParaRPr lang="hu-HU" sz="1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674603"/>
              </p:ext>
            </p:extLst>
          </p:nvPr>
        </p:nvGraphicFramePr>
        <p:xfrm>
          <a:off x="2882457" y="5079999"/>
          <a:ext cx="32420743" cy="21418356"/>
        </p:xfrm>
        <a:graphic>
          <a:graphicData uri="http://schemas.openxmlformats.org/drawingml/2006/table">
            <a:tbl>
              <a:tblPr/>
              <a:tblGrid>
                <a:gridCol w="1627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4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4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91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9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16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699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99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1877"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hu-HU" sz="4000" b="1" i="0" u="none" strike="noStrike" dirty="0">
                          <a:effectLst/>
                          <a:latin typeface="Arial" panose="020B0604020202020204" pitchFamily="34" charset="0"/>
                        </a:rPr>
                        <a:t>Feladat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4000" b="1" i="0" u="none" strike="noStrike" dirty="0">
                          <a:effectLst/>
                          <a:latin typeface="Arial" panose="020B0604020202020204" pitchFamily="34" charset="0"/>
                        </a:rPr>
                        <a:t>Dátum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hu-HU" sz="40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2025</a:t>
                      </a:r>
                      <a:endParaRPr lang="hu-HU" sz="4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173">
                <a:tc gridSpan="3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4000" b="1" i="0" u="none" strike="noStrike" dirty="0">
                          <a:effectLst/>
                          <a:latin typeface="Arial" panose="020B0604020202020204" pitchFamily="34" charset="0"/>
                        </a:rPr>
                        <a:t>Q1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4000" b="1" i="0" u="none" strike="noStrike" dirty="0">
                          <a:effectLst/>
                          <a:latin typeface="Arial" panose="020B0604020202020204" pitchFamily="34" charset="0"/>
                        </a:rPr>
                        <a:t>Q2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4000" b="1" i="0" u="none" strike="noStrike" dirty="0">
                          <a:effectLst/>
                          <a:latin typeface="Arial" panose="020B0604020202020204" pitchFamily="34" charset="0"/>
                        </a:rPr>
                        <a:t>Q3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4000" b="1" i="0" u="none" strike="noStrike" dirty="0">
                          <a:effectLst/>
                          <a:latin typeface="Arial" panose="020B0604020202020204" pitchFamily="34" charset="0"/>
                        </a:rPr>
                        <a:t>Q4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458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Kiválasztási Kritériumok 1.kör</a:t>
                      </a:r>
                      <a:endParaRPr lang="hu-HU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32271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Megküldése az Európai Bizottság és a Nemzeti Fejlesztési Központ részére</a:t>
                      </a:r>
                      <a:endParaRPr lang="hu-HU" sz="32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endParaRPr lang="hu-HU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2024.</a:t>
                      </a:r>
                      <a:r>
                        <a:rPr lang="hu-HU" sz="32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December 3.</a:t>
                      </a:r>
                      <a:endParaRPr lang="hu-HU" sz="3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2322713" rtl="0" eaLnBrk="1" fontAlgn="ctr" latinLnBrk="0" hangingPunct="1"/>
                      <a:r>
                        <a:rPr lang="hu-HU" sz="6000" b="1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hu-HU" sz="6000" b="1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hu-HU" sz="6000" b="1" i="0" u="none" strike="noStrike" kern="1200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2322713" rtl="0" eaLnBrk="1" fontAlgn="ctr" latinLnBrk="0" hangingPunct="1"/>
                      <a:r>
                        <a:rPr lang="hu-HU" sz="6000" b="1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2322713" rtl="0" eaLnBrk="1" fontAlgn="ctr" latinLnBrk="0" hangingPunct="1"/>
                      <a:r>
                        <a:rPr lang="hu-HU" sz="6000" b="1" i="0" u="none" strike="noStrike" kern="12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2322713" rtl="0" eaLnBrk="1" fontAlgn="ctr" latinLnBrk="0" hangingPunct="1"/>
                      <a:r>
                        <a:rPr lang="hu-HU" sz="6000" b="1" i="0" u="none" strike="noStrike" kern="12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311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Kiválasztási Kritériumok</a:t>
                      </a:r>
                    </a:p>
                    <a:p>
                      <a:pPr algn="ctr" fontAlgn="ctr"/>
                      <a:r>
                        <a:rPr lang="hu-HU" sz="3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2. kör</a:t>
                      </a:r>
                      <a:endParaRPr lang="hu-HU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32271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Megküldése a MAHOP Plusz Monitoring Bizottsági tagok részére </a:t>
                      </a:r>
                      <a:r>
                        <a:rPr lang="hu-HU" sz="3200" b="1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véleményezés céljából</a:t>
                      </a:r>
                    </a:p>
                    <a:p>
                      <a:pPr marL="0" marR="0" lvl="0" indent="0" algn="l" defTabSz="232271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(15 munkanappal az EU és NFK részére történő küldést követően)</a:t>
                      </a:r>
                      <a:endParaRPr lang="hu-HU" sz="32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32271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2024.</a:t>
                      </a:r>
                      <a:r>
                        <a:rPr lang="hu-HU" sz="32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December 20.</a:t>
                      </a:r>
                      <a:endParaRPr lang="hu-HU" sz="3200" b="0" i="0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hu-HU" sz="3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32271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6000" b="1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hu-HU" sz="6000" b="1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!</a:t>
                      </a:r>
                    </a:p>
                    <a:p>
                      <a:pPr marL="0" algn="ctr" defTabSz="2322713" rtl="0" eaLnBrk="1" fontAlgn="ctr" latinLnBrk="0" hangingPunct="1"/>
                      <a:endParaRPr lang="hu-HU" sz="6000" b="1" i="0" u="none" strike="noStrike" kern="1200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2322713" rtl="0" eaLnBrk="1" fontAlgn="ctr" latinLnBrk="0" hangingPunct="1"/>
                      <a:r>
                        <a:rPr lang="hu-HU" sz="6000" b="1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2322713" rtl="0" eaLnBrk="1" fontAlgn="ctr" latinLnBrk="0" hangingPunct="1"/>
                      <a:r>
                        <a:rPr lang="hu-HU" sz="6000" b="1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2322713" rtl="0" eaLnBrk="1" fontAlgn="ctr" latinLnBrk="0" hangingPunct="1"/>
                      <a:r>
                        <a:rPr lang="hu-HU" sz="6000" b="1" i="0" u="none" strike="noStrike" kern="12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effectLst/>
                          <a:latin typeface="Arial" panose="020B0604020202020204" pitchFamily="34" charset="0"/>
                        </a:rPr>
                        <a:t>3.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32271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Kiválasztási Kritériumok SZAVAZÁS</a:t>
                      </a:r>
                    </a:p>
                    <a:p>
                      <a:pPr marL="0" marR="0" lvl="0" indent="0" algn="ctr" defTabSz="232271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32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hu-HU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32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MAHOP Plusz Monitoring Bizottsági tagok szavaznak a új felhívások kiválasztási kritériumairól</a:t>
                      </a:r>
                      <a:endParaRPr lang="hu-HU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2025. január </a:t>
                      </a:r>
                      <a:endParaRPr lang="hu-HU" sz="3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2322713" rtl="0" eaLnBrk="1" fontAlgn="ctr" latinLnBrk="0" hangingPunct="1"/>
                      <a:r>
                        <a:rPr lang="hu-HU" sz="6000" b="1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!</a:t>
                      </a:r>
                      <a:endParaRPr lang="hu-HU" sz="6000" b="1" i="0" u="none" strike="noStrike" kern="1200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32271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6000" b="1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hu-HU" sz="6000" b="1" i="0" u="none" strike="noStrike" kern="1200" baseline="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2322713" rtl="0" eaLnBrk="1" fontAlgn="ctr" latinLnBrk="0" hangingPunct="1"/>
                      <a:endParaRPr lang="hu-HU" sz="6000" b="1" i="0" u="none" strike="noStrike" kern="1200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2322713" rtl="0" eaLnBrk="1" fontAlgn="ctr" latinLnBrk="0" hangingPunct="1"/>
                      <a:r>
                        <a:rPr lang="hu-HU" sz="6000" b="1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2322713" rtl="0" eaLnBrk="1" fontAlgn="ctr" latinLnBrk="0" hangingPunct="1"/>
                      <a:r>
                        <a:rPr lang="hu-HU" sz="6000" b="1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52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effectLst/>
                          <a:latin typeface="Arial" panose="020B0604020202020204" pitchFamily="34" charset="0"/>
                        </a:rPr>
                        <a:t>4.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32271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Felhívások</a:t>
                      </a:r>
                      <a:r>
                        <a:rPr lang="hu-HU" sz="3200" b="1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előkészítése</a:t>
                      </a:r>
                      <a:endParaRPr lang="hu-HU" sz="3200" b="1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hu-HU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3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MAHOP Plusz-1.3.1-2025 A fenntartható </a:t>
                      </a:r>
                      <a:r>
                        <a:rPr lang="hu-HU" sz="3200" b="0" i="0" u="none" strike="noStrike" dirty="0" err="1" smtClean="0">
                          <a:effectLst/>
                          <a:latin typeface="Arial" panose="020B0604020202020204" pitchFamily="34" charset="0"/>
                        </a:rPr>
                        <a:t>természetesvízi</a:t>
                      </a:r>
                      <a:r>
                        <a:rPr lang="hu-HU" sz="3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 halgazdálkodás támogatása</a:t>
                      </a:r>
                    </a:p>
                    <a:p>
                      <a:pPr algn="l" fontAlgn="ctr"/>
                      <a:r>
                        <a:rPr lang="hu-HU" sz="3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MAHOP Plusz-2.1.1-2025 </a:t>
                      </a:r>
                      <a:r>
                        <a:rPr lang="hu-HU" sz="3200" b="0" i="0" u="none" strike="noStrike" dirty="0" err="1" smtClean="0">
                          <a:effectLst/>
                          <a:latin typeface="Arial" panose="020B0604020202020204" pitchFamily="34" charset="0"/>
                        </a:rPr>
                        <a:t>Akvakultúra</a:t>
                      </a:r>
                      <a:r>
                        <a:rPr lang="hu-HU" sz="3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 beruházás támogatása</a:t>
                      </a:r>
                    </a:p>
                    <a:p>
                      <a:pPr algn="l" fontAlgn="ctr"/>
                      <a:r>
                        <a:rPr lang="hu-HU" sz="3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MAHOP Plusz-2.2.1-2025 A tudásalapú </a:t>
                      </a:r>
                      <a:r>
                        <a:rPr lang="hu-HU" sz="3200" b="0" i="0" u="none" strike="noStrike" dirty="0" err="1" smtClean="0">
                          <a:effectLst/>
                          <a:latin typeface="Arial" panose="020B0604020202020204" pitchFamily="34" charset="0"/>
                        </a:rPr>
                        <a:t>akvakultúra</a:t>
                      </a:r>
                      <a:r>
                        <a:rPr lang="hu-HU" sz="3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 fejlesztés támogatása</a:t>
                      </a:r>
                    </a:p>
                    <a:p>
                      <a:pPr algn="l" fontAlgn="ctr"/>
                      <a:r>
                        <a:rPr lang="hu-HU" sz="3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MAHOP Plusz-2.4.1-2025 Termelői szervezetek létrehozásának támogatása</a:t>
                      </a:r>
                    </a:p>
                    <a:p>
                      <a:pPr algn="l" fontAlgn="ctr"/>
                      <a:r>
                        <a:rPr lang="hu-HU" sz="3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MAHOP Plusz-2.5.1-2025 Halfeldolgozás</a:t>
                      </a:r>
                    </a:p>
                    <a:p>
                      <a:pPr algn="l" fontAlgn="ctr"/>
                      <a:endParaRPr lang="hu-HU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32271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2024. december  - március</a:t>
                      </a:r>
                    </a:p>
                    <a:p>
                      <a:pPr algn="ctr" fontAlgn="ctr"/>
                      <a:endParaRPr lang="hu-HU" sz="3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2322713" rtl="0" eaLnBrk="1" fontAlgn="ctr" latinLnBrk="0" hangingPunct="1"/>
                      <a:r>
                        <a:rPr lang="hu-HU" sz="6000" b="1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hu-HU" sz="6000" b="1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!</a:t>
                      </a:r>
                      <a:endParaRPr lang="hu-HU" sz="6000" b="1" i="0" u="none" strike="noStrike" kern="1200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2322713" rtl="0" eaLnBrk="1" fontAlgn="ctr" latinLnBrk="0" hangingPunct="1"/>
                      <a:endParaRPr lang="hu-HU" sz="6000" b="1" i="0" u="none" strike="noStrike" kern="1200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2322713" rtl="0" eaLnBrk="1" fontAlgn="ctr" latinLnBrk="0" hangingPunct="1"/>
                      <a:r>
                        <a:rPr lang="hu-HU" sz="6000" b="1" i="0" u="none" strike="noStrike" kern="12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2322713" rtl="0" eaLnBrk="1" fontAlgn="ctr" latinLnBrk="0" hangingPunct="1"/>
                      <a:r>
                        <a:rPr lang="hu-HU" sz="6000" b="1" i="0" u="none" strike="noStrike" kern="12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602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effectLst/>
                          <a:latin typeface="Arial" panose="020B0604020202020204" pitchFamily="34" charset="0"/>
                        </a:rPr>
                        <a:t>5.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32271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Felhívások társadalmasítása</a:t>
                      </a:r>
                      <a:endParaRPr lang="hu-HU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32271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MAHOP Plusz-2.1.1-2025 </a:t>
                      </a:r>
                      <a:r>
                        <a:rPr lang="hu-HU" sz="3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Akvakultúra</a:t>
                      </a:r>
                      <a:r>
                        <a:rPr lang="hu-HU" sz="3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beruházás támogatása  </a:t>
                      </a:r>
                    </a:p>
                    <a:p>
                      <a:pPr marL="0" marR="0" lvl="0" indent="0" algn="l" defTabSz="232271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MAHOP Plusz-2.5.1-2025 Halfeldolgozás</a:t>
                      </a:r>
                    </a:p>
                    <a:p>
                      <a:pPr marL="0" marR="0" lvl="0" indent="0" algn="l" defTabSz="232271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TÁRSADALMASÍTÁS - folyamatosan</a:t>
                      </a:r>
                      <a:endParaRPr lang="hu-HU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32271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2025. február </a:t>
                      </a:r>
                    </a:p>
                    <a:p>
                      <a:pPr algn="ctr" fontAlgn="ctr"/>
                      <a:endParaRPr lang="hu-HU" sz="3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32271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6000" b="1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hu-HU" sz="6000" b="1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!</a:t>
                      </a:r>
                    </a:p>
                    <a:p>
                      <a:pPr marL="0" marR="0" lvl="0" indent="0" algn="ctr" defTabSz="232271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6000" b="1" i="0" u="none" strike="noStrike" kern="1200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2322713" rtl="0" eaLnBrk="1" fontAlgn="ctr" latinLnBrk="0" hangingPunct="1"/>
                      <a:r>
                        <a:rPr lang="hu-HU" sz="6000" b="1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2322713" rtl="0" eaLnBrk="1" fontAlgn="ctr" latinLnBrk="0" hangingPunct="1"/>
                      <a:endParaRPr lang="hu-HU" sz="6000" b="1" i="0" u="none" strike="noStrike" kern="1200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2322713" rtl="0" eaLnBrk="1" fontAlgn="ctr" latinLnBrk="0" hangingPunct="1"/>
                      <a:r>
                        <a:rPr lang="hu-HU" sz="6000" b="1" i="0" u="none" strike="noStrike" kern="12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805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effectLst/>
                          <a:latin typeface="Arial" panose="020B0604020202020204" pitchFamily="34" charset="0"/>
                        </a:rPr>
                        <a:t>6.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200" b="1" i="0" u="none" strike="noStrike" dirty="0">
                          <a:effectLst/>
                          <a:latin typeface="Arial" panose="020B0604020202020204" pitchFamily="34" charset="0"/>
                        </a:rPr>
                        <a:t>Felhívások megjelenése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32271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MAHOP Plusz-2.1.1-2025 </a:t>
                      </a:r>
                      <a:r>
                        <a:rPr lang="hu-HU" sz="3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Akvakultúra</a:t>
                      </a:r>
                      <a:r>
                        <a:rPr lang="hu-HU" sz="3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beruházás támogatása  </a:t>
                      </a:r>
                    </a:p>
                    <a:p>
                      <a:pPr marL="0" marR="0" lvl="0" indent="0" algn="l" defTabSz="232271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(6,32 Mrd Ft)</a:t>
                      </a:r>
                    </a:p>
                    <a:p>
                      <a:pPr marL="0" marR="0" lvl="0" indent="0" algn="l" defTabSz="232271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MAHOP Plusz-2.5.1-2025 Halfeldolgozás </a:t>
                      </a:r>
                      <a:r>
                        <a:rPr lang="hu-HU" sz="32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(1,698 Mrd Ft)</a:t>
                      </a:r>
                      <a:endParaRPr lang="hu-HU" sz="32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l" fontAlgn="ctr"/>
                      <a:endParaRPr lang="hu-HU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32271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2025. március </a:t>
                      </a:r>
                    </a:p>
                    <a:p>
                      <a:pPr algn="ctr" fontAlgn="ctr"/>
                      <a:r>
                        <a:rPr lang="hu-HU" sz="3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hu-HU" sz="3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hu-HU" sz="3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32271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6000" b="1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hu-HU" sz="6000" b="1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!</a:t>
                      </a:r>
                    </a:p>
                    <a:p>
                      <a:pPr marL="0" algn="ctr" defTabSz="2322713" rtl="0" eaLnBrk="1" fontAlgn="ctr" latinLnBrk="0" hangingPunct="1"/>
                      <a:endParaRPr lang="hu-HU" sz="6000" b="1" i="0" u="none" strike="noStrike" kern="1200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2322713" rtl="0" eaLnBrk="1" fontAlgn="ctr" latinLnBrk="0" hangingPunct="1"/>
                      <a:r>
                        <a:rPr lang="hu-HU" sz="6000" b="1" i="0" u="none" strike="noStrike" kern="12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2322713" rtl="0" eaLnBrk="1" fontAlgn="ctr" latinLnBrk="0" hangingPunct="1"/>
                      <a:endParaRPr lang="hu-HU" sz="6000" b="1" i="0" u="none" strike="noStrike" kern="1200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2322713" rtl="0" eaLnBrk="1" fontAlgn="ctr" latinLnBrk="0" hangingPunct="1"/>
                      <a:r>
                        <a:rPr lang="hu-HU" sz="6000" b="1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9898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effectLst/>
                          <a:latin typeface="Arial" panose="020B0604020202020204" pitchFamily="34" charset="0"/>
                        </a:rPr>
                        <a:t>7.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200" b="1" i="0" u="none" strike="noStrike" dirty="0">
                          <a:effectLst/>
                          <a:latin typeface="Arial" panose="020B0604020202020204" pitchFamily="34" charset="0"/>
                        </a:rPr>
                        <a:t>Felhívások megjelenése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defTabSz="2322713" rtl="0" eaLnBrk="1" fontAlgn="ctr" latinLnBrk="0" hangingPunct="1">
                        <a:buFontTx/>
                        <a:buNone/>
                      </a:pPr>
                      <a:r>
                        <a:rPr lang="hu-HU" sz="3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MAHOP Plusz-1.3.1-2025  A fenntartható </a:t>
                      </a:r>
                      <a:r>
                        <a:rPr lang="hu-HU" sz="3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természetesvízi</a:t>
                      </a:r>
                      <a:r>
                        <a:rPr lang="hu-HU" sz="3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halgazdálkodás támogatása </a:t>
                      </a:r>
                      <a:r>
                        <a:rPr lang="hu-HU" sz="32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(2,369 Mrd Ft)</a:t>
                      </a:r>
                    </a:p>
                    <a:p>
                      <a:pPr marL="0" indent="0" algn="just" defTabSz="2322713" rtl="0" eaLnBrk="1" fontAlgn="ctr" latinLnBrk="0" hangingPunct="1">
                        <a:buFontTx/>
                        <a:buNone/>
                      </a:pPr>
                      <a:r>
                        <a:rPr lang="hu-HU" sz="3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MAHOP Plusz-2.2.1-2025  A tudásalapú </a:t>
                      </a:r>
                      <a:r>
                        <a:rPr lang="hu-HU" sz="3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akvakultúra</a:t>
                      </a:r>
                      <a:r>
                        <a:rPr lang="hu-HU" sz="3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fejlesztés támogatása </a:t>
                      </a:r>
                      <a:r>
                        <a:rPr lang="hu-HU" sz="32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(1,343 Mrd Ft)</a:t>
                      </a:r>
                      <a:endParaRPr lang="hu-HU" sz="32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2025. április</a:t>
                      </a:r>
                      <a:endParaRPr lang="hu-HU" sz="3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2322713" rtl="0" eaLnBrk="1" fontAlgn="ctr" latinLnBrk="0" hangingPunct="1"/>
                      <a:r>
                        <a:rPr lang="hu-HU" sz="6000" b="1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32271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6000" b="1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!</a:t>
                      </a:r>
                    </a:p>
                    <a:p>
                      <a:pPr marL="0" algn="ctr" defTabSz="2322713" rtl="0" eaLnBrk="1" fontAlgn="ctr" latinLnBrk="0" hangingPunct="1"/>
                      <a:r>
                        <a:rPr lang="hu-HU" sz="6000" b="1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2322713" rtl="0" eaLnBrk="1" fontAlgn="ctr" latinLnBrk="0" hangingPunct="1"/>
                      <a:r>
                        <a:rPr lang="hu-HU" sz="6000" b="1" i="0" u="none" strike="noStrike" kern="12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2322713" rtl="0" eaLnBrk="1" fontAlgn="ctr" latinLnBrk="0" hangingPunct="1"/>
                      <a:endParaRPr lang="hu-HU" sz="6000" b="1" i="0" u="none" strike="noStrike" kern="1200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861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 dirty="0">
                          <a:effectLst/>
                          <a:latin typeface="Arial" panose="020B0604020202020204" pitchFamily="34" charset="0"/>
                        </a:rPr>
                        <a:t>8.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200" b="1" i="0" u="none" strike="noStrike" dirty="0">
                          <a:effectLst/>
                          <a:latin typeface="Arial" panose="020B0604020202020204" pitchFamily="34" charset="0"/>
                        </a:rPr>
                        <a:t>Felhívások megjelenése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2322713" rtl="0" eaLnBrk="1" fontAlgn="ctr" latinLnBrk="0" hangingPunct="1"/>
                      <a:r>
                        <a:rPr lang="hu-HU" sz="3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MAHOP Plusz-2.4.1-2025 Termelői szervezetek létrehozásának támogatása </a:t>
                      </a:r>
                      <a:r>
                        <a:rPr lang="hu-HU" sz="32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(0,118 Mrd Ft)</a:t>
                      </a:r>
                      <a:endParaRPr lang="hu-HU" sz="32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2025. május</a:t>
                      </a:r>
                      <a:endParaRPr lang="hu-HU" sz="3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2322713" rtl="0" eaLnBrk="1" fontAlgn="ctr" latinLnBrk="0" hangingPunct="1"/>
                      <a:r>
                        <a:rPr lang="hu-HU" sz="6000" b="1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32271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6000" b="1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!</a:t>
                      </a:r>
                    </a:p>
                    <a:p>
                      <a:pPr marL="0" algn="ctr" defTabSz="2322713" rtl="0" eaLnBrk="1" fontAlgn="ctr" latinLnBrk="0" hangingPunct="1"/>
                      <a:r>
                        <a:rPr lang="hu-HU" sz="6000" b="1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2322713" rtl="0" eaLnBrk="1" fontAlgn="ctr" latinLnBrk="0" hangingPunct="1"/>
                      <a:r>
                        <a:rPr lang="hu-HU" sz="6000" b="1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2322713" rtl="0" eaLnBrk="1" fontAlgn="ctr" latinLnBrk="0" hangingPunct="1"/>
                      <a:endParaRPr lang="hu-HU" sz="6000" b="1" i="0" u="none" strike="noStrike" kern="1200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861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9. </a:t>
                      </a:r>
                      <a:endParaRPr lang="hu-H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MB ülés</a:t>
                      </a:r>
                      <a:endParaRPr lang="hu-HU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2322713" rtl="0" eaLnBrk="1" fontAlgn="ctr" latinLnBrk="0" hangingPunct="1"/>
                      <a:r>
                        <a:rPr lang="hu-HU" sz="32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MAHOP Plusz</a:t>
                      </a:r>
                      <a:r>
                        <a:rPr lang="hu-HU" sz="3200" b="0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Monitoring Bizottsági ülés</a:t>
                      </a:r>
                      <a:endParaRPr lang="hu-HU" sz="32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32271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2025. május</a:t>
                      </a:r>
                    </a:p>
                    <a:p>
                      <a:pPr algn="ctr" fontAlgn="ctr"/>
                      <a:endParaRPr lang="hu-HU" sz="3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2322713" rtl="0" eaLnBrk="1" fontAlgn="ctr" latinLnBrk="0" hangingPunct="1"/>
                      <a:endParaRPr lang="hu-HU" sz="6000" b="1" i="0" u="none" strike="noStrike" kern="1200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32271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6000" b="1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!</a:t>
                      </a:r>
                    </a:p>
                    <a:p>
                      <a:pPr marL="0" algn="ctr" defTabSz="2322713" rtl="0" eaLnBrk="1" fontAlgn="ctr" latinLnBrk="0" hangingPunct="1"/>
                      <a:endParaRPr lang="hu-HU" sz="6000" b="1" i="0" u="none" strike="noStrike" kern="1200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2322713" rtl="0" eaLnBrk="1" fontAlgn="ctr" latinLnBrk="0" hangingPunct="1"/>
                      <a:endParaRPr lang="hu-HU" sz="6000" b="1" i="0" u="none" strike="noStrike" kern="1200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2322713" rtl="0" eaLnBrk="1" fontAlgn="ctr" latinLnBrk="0" hangingPunct="1"/>
                      <a:endParaRPr lang="hu-HU" sz="6000" b="1" i="0" u="none" strike="noStrike" kern="1200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45715" y="6640074"/>
            <a:ext cx="1422156" cy="107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1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6451838" cy="26133425"/>
          </a:xfrm>
          <a:prstGeom prst="rect">
            <a:avLst/>
          </a:prstGeom>
          <a:solidFill>
            <a:srgbClr val="F0F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4543" tIns="232271" rIns="464543" bIns="232271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sset 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51838" cy="26133425"/>
          </a:xfrm>
          <a:prstGeom prst="rect">
            <a:avLst/>
          </a:prstGeom>
        </p:spPr>
      </p:pic>
      <p:pic>
        <p:nvPicPr>
          <p:cNvPr id="6" name="Picture 5" descr="Asset 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9676" y="0"/>
            <a:ext cx="5322164" cy="2613342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630141" y="837945"/>
            <a:ext cx="346959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Halastavak Természetiérték-fenntartó szerepének támogatása - </a:t>
            </a:r>
            <a:r>
              <a:rPr lang="hu-HU" sz="96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MAHOP </a:t>
            </a:r>
            <a:r>
              <a:rPr lang="hu-HU" sz="96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PLUSZ-2.3.1-2024</a:t>
            </a:r>
            <a:endParaRPr lang="hu-HU" sz="96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artalom helye 2"/>
          <p:cNvSpPr>
            <a:spLocks noGrp="1"/>
          </p:cNvSpPr>
          <p:nvPr>
            <p:ph idx="1"/>
          </p:nvPr>
        </p:nvSpPr>
        <p:spPr>
          <a:xfrm>
            <a:off x="1752072" y="7076482"/>
            <a:ext cx="21376163" cy="13378159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6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Támogatható tevékenység</a:t>
            </a:r>
            <a:r>
              <a:rPr lang="hu-HU" sz="6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hagyományos technikákon alapuló extenzív tógazdasági haltermelés, többek között a természet és a biológiai sokféleség megőrzése és helyreállítása, valamint a tájképi elemek megóvása érdekében nyújtott szolgáltatásának támogatása.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hu-HU" sz="6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6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végrehajtás időtartama: </a:t>
            </a:r>
            <a:endParaRPr lang="hu-HU" sz="66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hu-H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éves ciklus - 2023-2027 vagy </a:t>
            </a:r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2024-2028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hu-HU" sz="6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Beérkezett kérelmek száma: 90 db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hu-HU" sz="6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Igényelt támogatási összeg: 3,88 Mrd Ft  </a:t>
            </a:r>
            <a:endParaRPr lang="hu-HU" sz="6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hu-HU" sz="6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5530048" y="7031249"/>
            <a:ext cx="14557248" cy="1217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hu-HU" sz="6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Meghirdetett keret </a:t>
            </a:r>
            <a:r>
              <a:rPr lang="hu-HU" sz="6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3 021 407 007 Ft  </a:t>
            </a:r>
            <a:endParaRPr lang="hu-HU" sz="66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hu-H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Keretemelés 2025-ben: 3 191 103 575 Ft</a:t>
            </a:r>
            <a:endParaRPr lang="hu-H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40.000 Ft/hektár/év részleges </a:t>
            </a:r>
            <a:r>
              <a:rPr lang="hu-H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kompenzáció </a:t>
            </a:r>
          </a:p>
          <a:p>
            <a:pPr marL="857250" indent="-85725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hu-H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évtől elszámolható (2024. évben beadható KK)</a:t>
            </a:r>
          </a:p>
          <a:p>
            <a:pPr marL="857250" indent="-85725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évente </a:t>
            </a:r>
            <a:r>
              <a:rPr lang="hu-H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db KK beadása szükséges</a:t>
            </a:r>
          </a:p>
        </p:txBody>
      </p:sp>
    </p:spTree>
    <p:extLst>
      <p:ext uri="{BB962C8B-B14F-4D97-AF65-F5344CB8AC3E}">
        <p14:creationId xmlns:p14="http://schemas.microsoft.com/office/powerpoint/2010/main" val="6814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2659</Words>
  <Application>Microsoft Office PowerPoint</Application>
  <PresentationFormat>Egyéni</PresentationFormat>
  <Paragraphs>561</Paragraphs>
  <Slides>16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coollab</dc:creator>
  <cp:lastModifiedBy>Szigeti Szabolcs</cp:lastModifiedBy>
  <cp:revision>111</cp:revision>
  <dcterms:created xsi:type="dcterms:W3CDTF">2021-02-22T15:24:10Z</dcterms:created>
  <dcterms:modified xsi:type="dcterms:W3CDTF">2024-12-04T08:54:40Z</dcterms:modified>
</cp:coreProperties>
</file>