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9" r:id="rId5"/>
    <p:sldId id="260" r:id="rId6"/>
    <p:sldId id="281" r:id="rId7"/>
    <p:sldId id="282" r:id="rId8"/>
    <p:sldId id="283" r:id="rId9"/>
    <p:sldId id="284" r:id="rId10"/>
    <p:sldId id="261" r:id="rId11"/>
    <p:sldId id="285" r:id="rId12"/>
    <p:sldId id="286" r:id="rId13"/>
    <p:sldId id="287" r:id="rId14"/>
    <p:sldId id="288" r:id="rId15"/>
    <p:sldId id="289" r:id="rId16"/>
    <p:sldId id="275" r:id="rId17"/>
    <p:sldId id="276" r:id="rId18"/>
    <p:sldId id="277" r:id="rId19"/>
    <p:sldId id="279" r:id="rId20"/>
    <p:sldId id="280" r:id="rId21"/>
    <p:sldId id="274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9D21D-9B13-9959-943C-FFB488656992}" name="Dr. Ferincz Árpád" initials="ÁF" userId="S::fer4590@uni-mate.hu::917d324b-1ad4-4963-a1bf-f6ef5a9372a6" providerId="AD"/>
  <p188:author id="{E4388868-8F28-D986-FE3A-28A5A3AE1FBF}" name="Zsófi" initials="Z" userId="Zsóf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sófi" initials="Z" lastIdx="1" clrIdx="0">
    <p:extLst>
      <p:ext uri="{19B8F6BF-5375-455C-9EA6-DF929625EA0E}">
        <p15:presenceInfo xmlns:p15="http://schemas.microsoft.com/office/powerpoint/2012/main" userId="Zsóf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5F"/>
    <a:srgbClr val="0DA70D"/>
    <a:srgbClr val="206B20"/>
    <a:srgbClr val="0EBB0E"/>
    <a:srgbClr val="23262A"/>
    <a:srgbClr val="5C4B4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6" autoAdjust="0"/>
    <p:restoredTop sz="65677" autoAdjust="0"/>
  </p:normalViewPr>
  <p:slideViewPr>
    <p:cSldViewPr snapToGrid="0">
      <p:cViewPr varScale="1">
        <p:scale>
          <a:sx n="62" d="100"/>
          <a:sy n="62" d="100"/>
        </p:scale>
        <p:origin x="1075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433C2-67C0-48FA-8F63-91D9E59BF64E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08228-FE14-4136-987F-EAFC64677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432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347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2404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>
              <a:effectLst/>
            </a:endParaRPr>
          </a:p>
          <a:p>
            <a:endParaRPr lang="hu-HU" dirty="0">
              <a:effectLst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539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269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8510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4602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91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189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8059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Kérdés esetén állok szíves rendelkezésükre.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5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645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9883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878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166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840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0564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699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08228-FE14-4136-987F-EAFC64677CB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60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FD5CA0-350A-EE99-1071-AC44556F8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E33D381-F393-78F6-5917-D763861AE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CDD3EE5-6AFF-5773-3955-CC458EB96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CB62761-01F1-28E5-7F49-45CA290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3051C7F-304A-F144-8B4E-013ED84C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06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CEB50A-C684-FEF1-52BF-6629B4A1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9987761-9AAF-8CBB-14E9-7D9E3D646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F6CCD62-7784-B41D-CC89-A7F7F7A9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42DD5F-98CF-C164-A135-2B3D861A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B4EBDAC-7BD2-AA07-211C-7B838D53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086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E22CB1D-BA32-CF17-0DA3-8E8D57417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CBB411-E464-73FA-03F8-4052360C4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DDCCE9-48D1-2FA7-D218-A2E9D47D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3F142D4-D36F-EC4C-34D5-CEA28258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3003BF3-ACDE-421C-5EA4-DF3B7CDF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634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43CDF3-E646-31E9-B5B2-1F6D0A8D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183E21-8C47-0E7C-6021-8A0AB3F95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6C3574B-BA53-2F8A-6590-F230F9F39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4053187-0DB5-4AEF-1B7F-1CCE813E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3595E0-EDA7-2B44-7218-418DAD93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038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E29046-43C9-DC39-F508-6BE3FB69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9AE11E-C3E8-C0CA-6D4F-AAF81D100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2448F9D-8BCB-E0F5-1B1C-3D431A51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0E17E62-6FA1-F4F0-DD9B-8C805570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4C9E125-8474-6590-FA85-40C90F73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712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B32EC7-9543-F73D-33F6-771C3EEE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8E0DD8-E6A8-F8FD-A48D-2AB4EE82A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B17EAED-A882-E025-A5B7-D1CF76F9F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B69BDA5-DAAF-4DA7-EB3C-EFD59DCD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4E638AB-04B7-BA96-46CA-79690424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097635B-77C3-46FC-4B81-58E204DA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772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E1DEBC-FCAD-DB1A-B141-4E886580F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FC8E588-D32F-7CCB-D899-82B106A41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C7AF9DF-9FA9-A67A-4201-484E02EA5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1F2E40D-207E-8D65-E062-AA9AAA031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15F2504-4454-6097-E989-E6FD0BEBC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537874C-93F3-AA07-AD07-A98CC793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C10CFB4F-83EE-0732-493B-4F440203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6480E7-8ED9-B00C-C269-63224E52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667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463ADE-4EE0-5AD3-CA7A-FB792241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657D2EF-1E72-1033-60A6-EB98D924D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B710A1E-1223-2484-9748-4BF5D1EC0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DE6FDC7-C193-2573-7500-D90593C7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411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4602E48-2AFA-0719-E783-83C7F217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5689D9E-E414-F5F2-55FD-B81456C5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2B6EA0F-70CE-3875-970F-E4451E76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670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038EB0-3547-BA39-22C0-29589EF8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A774880-EC3E-277C-7E8C-63D78167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6686A4D-56E3-6D80-CF7B-EA222695C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2499B9F-E66E-2AAA-92F5-7BBDB553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949B579-722B-00D2-C746-2994B741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E96AC34-BB34-6387-8DF5-1ACBDD853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27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A8906D-65A0-4BDD-A709-AC202139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59522784-79D9-C596-91CE-1E41FD518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CB750D5-EF4E-191B-C4D3-7B028B528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3225813-54A1-CE3A-F37C-69D47614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557251A-4352-398E-6C12-6D5B8BD0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B2EB11B-3CC4-6114-B239-018EEB62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0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55AA08D-9F8D-B8AB-3DBB-38901610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2F863DC-C22A-8591-2EB6-09DD9B1EA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A15FB4-4141-F39C-0137-FA4ABF36B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3EE3-FCAE-40E4-80B4-5E38E7E055DF}" type="datetimeFigureOut">
              <a:rPr lang="hu-HU" smtClean="0"/>
              <a:t>2024. 05. 09.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C098CC-9B37-3DD9-A247-292DD217E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A3883BB-697A-BEED-8ACD-139384D5D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5E5AE-49E0-4460-8570-3FDC466292E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677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kültéri, felhő, ég, fa látható&#10;&#10;Automatikusan generált leírás">
            <a:extLst>
              <a:ext uri="{FF2B5EF4-FFF2-40B4-BE49-F238E27FC236}">
                <a16:creationId xmlns:a16="http://schemas.microsoft.com/office/drawing/2014/main" id="{883DC543-D37C-F120-05D6-78A78E31D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343" b="44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ACEC061-6E7A-6E9D-C7B6-280E411152EE}"/>
              </a:ext>
            </a:extLst>
          </p:cNvPr>
          <p:cNvSpPr txBox="1"/>
          <p:nvPr/>
        </p:nvSpPr>
        <p:spPr>
          <a:xfrm>
            <a:off x="952991" y="1544617"/>
            <a:ext cx="6552729" cy="2579507"/>
          </a:xfrm>
          <a:prstGeom prst="rect">
            <a:avLst/>
          </a:prstGeom>
          <a:solidFill>
            <a:srgbClr val="23262A">
              <a:alpha val="50000"/>
            </a:srgbClr>
          </a:solidFill>
        </p:spPr>
        <p:txBody>
          <a:bodyPr wrap="none" lIns="360000" tIns="180000" rIns="360000" bIns="180000" rtlCol="0">
            <a:spAutoFit/>
          </a:bodyPr>
          <a:lstStyle/>
          <a:p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WALISE automatizált</a:t>
            </a:r>
          </a:p>
          <a:p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vízminőség monitoring</a:t>
            </a:r>
          </a:p>
          <a:p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a gyakorlatban </a:t>
            </a:r>
            <a:endParaRPr lang="hu-HU" sz="4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8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58FDA-156F-EDE2-2859-C1A728BF5B5E}"/>
              </a:ext>
            </a:extLst>
          </p:cNvPr>
          <p:cNvSpPr txBox="1"/>
          <p:nvPr/>
        </p:nvSpPr>
        <p:spPr>
          <a:xfrm>
            <a:off x="836077" y="562707"/>
            <a:ext cx="42611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Az információképzés</a:t>
            </a:r>
            <a:endParaRPr lang="hu-HU" sz="3200" b="1" dirty="0"/>
          </a:p>
        </p:txBody>
      </p:sp>
      <p:pic>
        <p:nvPicPr>
          <p:cNvPr id="3" name="Kép 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8ECD7AFA-C695-2309-4BD3-C20B5B74B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pic>
        <p:nvPicPr>
          <p:cNvPr id="4" name="Kép 3" descr="A képen szöveg, multimédia, szoftver, képernyőkép látható&#10;&#10;Automatikusan generált leírás">
            <a:extLst>
              <a:ext uri="{FF2B5EF4-FFF2-40B4-BE49-F238E27FC236}">
                <a16:creationId xmlns:a16="http://schemas.microsoft.com/office/drawing/2014/main" id="{AB3CEE87-9958-96E6-0F5D-B3376DF92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66" y="1646129"/>
            <a:ext cx="4611067" cy="39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70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58FDA-156F-EDE2-2859-C1A728BF5B5E}"/>
              </a:ext>
            </a:extLst>
          </p:cNvPr>
          <p:cNvSpPr txBox="1"/>
          <p:nvPr/>
        </p:nvSpPr>
        <p:spPr>
          <a:xfrm>
            <a:off x="536273" y="285708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Információképzés</a:t>
            </a:r>
            <a:endParaRPr lang="hu-HU" sz="3200" b="1" dirty="0"/>
          </a:p>
        </p:txBody>
      </p:sp>
      <p:pic>
        <p:nvPicPr>
          <p:cNvPr id="3" name="Kép 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8ECD7AFA-C695-2309-4BD3-C20B5B74B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3C12DB6-6600-C360-BB63-C1D94157E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509" y="2105238"/>
            <a:ext cx="10777928" cy="2987397"/>
          </a:xfrm>
          <a:prstGeom prst="rect">
            <a:avLst/>
          </a:prstGeom>
        </p:spPr>
      </p:pic>
      <p:pic>
        <p:nvPicPr>
          <p:cNvPr id="8" name="Kép 7" descr="A képen esernyő, írószer, tervezés látható&#10;&#10;Automatikusan generált leírás">
            <a:extLst>
              <a:ext uri="{FF2B5EF4-FFF2-40B4-BE49-F238E27FC236}">
                <a16:creationId xmlns:a16="http://schemas.microsoft.com/office/drawing/2014/main" id="{1F06AEC2-CB7C-D543-7F89-1FCF03F5B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62" y="4309773"/>
            <a:ext cx="2163532" cy="224961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0C01465-F5E8-4741-8DC9-F10C689D9EBE}"/>
              </a:ext>
            </a:extLst>
          </p:cNvPr>
          <p:cNvSpPr txBox="1"/>
          <p:nvPr/>
        </p:nvSpPr>
        <p:spPr>
          <a:xfrm>
            <a:off x="536273" y="934369"/>
            <a:ext cx="10991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Előrelátás 1: 2024 tavaszi felmelegedés 50 cm mélyen, egy hazai tavon 15 perces monitoring   </a:t>
            </a:r>
          </a:p>
        </p:txBody>
      </p:sp>
    </p:spTree>
    <p:extLst>
      <p:ext uri="{BB962C8B-B14F-4D97-AF65-F5344CB8AC3E}">
        <p14:creationId xmlns:p14="http://schemas.microsoft.com/office/powerpoint/2010/main" val="2079540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58FDA-156F-EDE2-2859-C1A728BF5B5E}"/>
              </a:ext>
            </a:extLst>
          </p:cNvPr>
          <p:cNvSpPr txBox="1"/>
          <p:nvPr/>
        </p:nvSpPr>
        <p:spPr>
          <a:xfrm>
            <a:off x="536273" y="285708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Információképzés</a:t>
            </a:r>
            <a:endParaRPr lang="hu-HU" sz="3200" b="1" dirty="0"/>
          </a:p>
        </p:txBody>
      </p:sp>
      <p:pic>
        <p:nvPicPr>
          <p:cNvPr id="3" name="Kép 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8ECD7AFA-C695-2309-4BD3-C20B5B74B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0C01465-F5E8-4741-8DC9-F10C689D9EBE}"/>
              </a:ext>
            </a:extLst>
          </p:cNvPr>
          <p:cNvSpPr txBox="1"/>
          <p:nvPr/>
        </p:nvSpPr>
        <p:spPr>
          <a:xfrm>
            <a:off x="536273" y="934369"/>
            <a:ext cx="10991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Előrelátás 2: napokkal előre látható a negatív trend és jelzés adható, 2023 Szept.</a:t>
            </a:r>
          </a:p>
        </p:txBody>
      </p:sp>
      <p:pic>
        <p:nvPicPr>
          <p:cNvPr id="11" name="Kép 10" descr="A képen szöveg, Betűtípus, sor, Diagram látható&#10;&#10;Automatikusan generált leírás">
            <a:extLst>
              <a:ext uri="{FF2B5EF4-FFF2-40B4-BE49-F238E27FC236}">
                <a16:creationId xmlns:a16="http://schemas.microsoft.com/office/drawing/2014/main" id="{EB624CB7-6CE0-5EDC-7C22-89F757EA3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8" y="2260696"/>
            <a:ext cx="10747949" cy="2059853"/>
          </a:xfrm>
          <a:prstGeom prst="rect">
            <a:avLst/>
          </a:prstGeom>
        </p:spPr>
      </p:pic>
      <p:pic>
        <p:nvPicPr>
          <p:cNvPr id="4" name="Kép 3" descr="A képen henger, sárga, elem, eszköz látható&#10;&#10;Automatikusan generált leírás">
            <a:extLst>
              <a:ext uri="{FF2B5EF4-FFF2-40B4-BE49-F238E27FC236}">
                <a16:creationId xmlns:a16="http://schemas.microsoft.com/office/drawing/2014/main" id="{049365AD-47A1-BF24-8CA2-4F0CFE965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84" y="3667004"/>
            <a:ext cx="3135810" cy="30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4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E94E28D-0B9D-EDFA-7E73-EE9335C0B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241" y="1175480"/>
            <a:ext cx="8508356" cy="5314141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1EF03E0E-E938-8B14-6E54-4784AB943365}"/>
              </a:ext>
            </a:extLst>
          </p:cNvPr>
          <p:cNvSpPr/>
          <p:nvPr/>
        </p:nvSpPr>
        <p:spPr>
          <a:xfrm>
            <a:off x="389744" y="904113"/>
            <a:ext cx="10237283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DD0C61C-9C5A-EA8C-3209-094475A8F398}"/>
              </a:ext>
            </a:extLst>
          </p:cNvPr>
          <p:cNvSpPr txBox="1"/>
          <p:nvPr/>
        </p:nvSpPr>
        <p:spPr>
          <a:xfrm>
            <a:off x="538741" y="874133"/>
            <a:ext cx="11483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Rétegződés: A Velencei-tó oxigénháztartása és a szél hatása a rétegekben 2023. Aug.   </a:t>
            </a:r>
          </a:p>
        </p:txBody>
      </p:sp>
      <p:pic>
        <p:nvPicPr>
          <p:cNvPr id="3" name="Kép 2" descr="A képen henger, sárga, elem, eszköz látható&#10;&#10;Automatikusan generált leírás">
            <a:extLst>
              <a:ext uri="{FF2B5EF4-FFF2-40B4-BE49-F238E27FC236}">
                <a16:creationId xmlns:a16="http://schemas.microsoft.com/office/drawing/2014/main" id="{39A4CA5E-DD08-5D10-DA92-7DB03CA81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39" y="3667004"/>
            <a:ext cx="3135810" cy="303273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9BFFF28-43BD-5447-BAAB-48D59753AE30}"/>
              </a:ext>
            </a:extLst>
          </p:cNvPr>
          <p:cNvSpPr txBox="1"/>
          <p:nvPr/>
        </p:nvSpPr>
        <p:spPr>
          <a:xfrm>
            <a:off x="536273" y="285708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Információképzés</a:t>
            </a:r>
            <a:endParaRPr lang="hu-HU" sz="3200" b="1" dirty="0"/>
          </a:p>
        </p:txBody>
      </p:sp>
      <p:pic>
        <p:nvPicPr>
          <p:cNvPr id="9" name="Kép 8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1DC49F4E-CEA1-A836-4254-D72E5F74E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DD0C61C-9C5A-EA8C-3209-094475A8F398}"/>
              </a:ext>
            </a:extLst>
          </p:cNvPr>
          <p:cNvSpPr txBox="1"/>
          <p:nvPr/>
        </p:nvSpPr>
        <p:spPr>
          <a:xfrm>
            <a:off x="536273" y="850513"/>
            <a:ext cx="11397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természet ereje és technológiaválasztás: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Jetski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Hidegfront a </a:t>
            </a:r>
            <a:r>
              <a:rPr lang="hu-H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Maconkai</a:t>
            </a:r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-víztározón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2C3EEB3-795B-83E4-4176-4BFEDD0BA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581" y="1356885"/>
            <a:ext cx="8369461" cy="5225673"/>
          </a:xfrm>
          <a:prstGeom prst="rect">
            <a:avLst/>
          </a:prstGeom>
        </p:spPr>
      </p:pic>
      <p:sp>
        <p:nvSpPr>
          <p:cNvPr id="7" name="Lefelé mutató nyíl 6">
            <a:extLst>
              <a:ext uri="{FF2B5EF4-FFF2-40B4-BE49-F238E27FC236}">
                <a16:creationId xmlns:a16="http://schemas.microsoft.com/office/drawing/2014/main" id="{9F43E116-03C0-32B9-E734-823D39A77960}"/>
              </a:ext>
            </a:extLst>
          </p:cNvPr>
          <p:cNvSpPr/>
          <p:nvPr/>
        </p:nvSpPr>
        <p:spPr>
          <a:xfrm>
            <a:off x="5885995" y="1477934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felé mutató nyíl 7">
            <a:extLst>
              <a:ext uri="{FF2B5EF4-FFF2-40B4-BE49-F238E27FC236}">
                <a16:creationId xmlns:a16="http://schemas.microsoft.com/office/drawing/2014/main" id="{C8CCEF3C-AAA2-06B4-0093-275DD08E0A50}"/>
              </a:ext>
            </a:extLst>
          </p:cNvPr>
          <p:cNvSpPr/>
          <p:nvPr/>
        </p:nvSpPr>
        <p:spPr>
          <a:xfrm>
            <a:off x="5885995" y="440165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felé mutató nyíl 8">
            <a:extLst>
              <a:ext uri="{FF2B5EF4-FFF2-40B4-BE49-F238E27FC236}">
                <a16:creationId xmlns:a16="http://schemas.microsoft.com/office/drawing/2014/main" id="{1F5ACCB9-BA71-6C15-A417-3716EC93CC04}"/>
              </a:ext>
            </a:extLst>
          </p:cNvPr>
          <p:cNvSpPr/>
          <p:nvPr/>
        </p:nvSpPr>
        <p:spPr>
          <a:xfrm>
            <a:off x="7614886" y="173898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felé mutató nyíl 10">
            <a:extLst>
              <a:ext uri="{FF2B5EF4-FFF2-40B4-BE49-F238E27FC236}">
                <a16:creationId xmlns:a16="http://schemas.microsoft.com/office/drawing/2014/main" id="{69C39FD2-1401-2EAE-6F71-34DF08AA172B}"/>
              </a:ext>
            </a:extLst>
          </p:cNvPr>
          <p:cNvSpPr/>
          <p:nvPr/>
        </p:nvSpPr>
        <p:spPr>
          <a:xfrm>
            <a:off x="7614886" y="454995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5497FA0-B0B7-EA7B-F7BC-A3DBDCF01D1F}"/>
              </a:ext>
            </a:extLst>
          </p:cNvPr>
          <p:cNvSpPr txBox="1"/>
          <p:nvPr/>
        </p:nvSpPr>
        <p:spPr>
          <a:xfrm>
            <a:off x="536273" y="285708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Információképzés</a:t>
            </a:r>
            <a:endParaRPr lang="hu-HU" sz="3200" b="1" dirty="0"/>
          </a:p>
        </p:txBody>
      </p:sp>
      <p:pic>
        <p:nvPicPr>
          <p:cNvPr id="13" name="Kép 1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02C8AEE6-EEF5-F4ED-6FE0-186FD0B18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pic>
        <p:nvPicPr>
          <p:cNvPr id="14" name="Kép 13" descr="A képen henger, sárga, elem, eszköz látható&#10;&#10;Automatikusan generált leírás">
            <a:extLst>
              <a:ext uri="{FF2B5EF4-FFF2-40B4-BE49-F238E27FC236}">
                <a16:creationId xmlns:a16="http://schemas.microsoft.com/office/drawing/2014/main" id="{73913B88-05FD-832A-4073-394333909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84" y="3667004"/>
            <a:ext cx="3135810" cy="3032737"/>
          </a:xfrm>
          <a:prstGeom prst="rect">
            <a:avLst/>
          </a:prstGeom>
        </p:spPr>
      </p:pic>
      <p:pic>
        <p:nvPicPr>
          <p:cNvPr id="16" name="Kép 15" descr="A képen jármű, jetski, közlekedés, Személyi vízijármű látható&#10;&#10;Automatikusan generált leírás">
            <a:extLst>
              <a:ext uri="{FF2B5EF4-FFF2-40B4-BE49-F238E27FC236}">
                <a16:creationId xmlns:a16="http://schemas.microsoft.com/office/drawing/2014/main" id="{88EE350B-1A47-EAD8-EFBD-5A8C183FC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68" y="1978702"/>
            <a:ext cx="1533176" cy="1533176"/>
          </a:xfrm>
          <a:prstGeom prst="rect">
            <a:avLst/>
          </a:prstGeom>
        </p:spPr>
      </p:pic>
      <p:pic>
        <p:nvPicPr>
          <p:cNvPr id="18" name="Kép 17" descr="A képen felhő, természet, ég, sötétség látható&#10;&#10;Automatikusan generált leírás">
            <a:extLst>
              <a:ext uri="{FF2B5EF4-FFF2-40B4-BE49-F238E27FC236}">
                <a16:creationId xmlns:a16="http://schemas.microsoft.com/office/drawing/2014/main" id="{7EC62350-9915-43D7-CB37-9A725CC52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562" y="1527103"/>
            <a:ext cx="3166746" cy="20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2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7223C25-83EC-3A5B-FF0D-46BA39474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85" y="1083732"/>
            <a:ext cx="8294857" cy="5474467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D18D0882-9CD0-395F-15E9-716D439619DD}"/>
              </a:ext>
            </a:extLst>
          </p:cNvPr>
          <p:cNvSpPr/>
          <p:nvPr/>
        </p:nvSpPr>
        <p:spPr>
          <a:xfrm>
            <a:off x="536273" y="816938"/>
            <a:ext cx="10476642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DD0C61C-9C5A-EA8C-3209-094475A8F398}"/>
              </a:ext>
            </a:extLst>
          </p:cNvPr>
          <p:cNvSpPr txBox="1"/>
          <p:nvPr/>
        </p:nvSpPr>
        <p:spPr>
          <a:xfrm>
            <a:off x="679978" y="816938"/>
            <a:ext cx="10269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Tartós üzemi tapasztalatok: rétegződés kialakulása a Velencei-tavon, 2023 Aug.  </a:t>
            </a:r>
          </a:p>
        </p:txBody>
      </p:sp>
      <p:pic>
        <p:nvPicPr>
          <p:cNvPr id="3" name="Kép 2" descr="A képen henger, sárga, elem, eszköz látható&#10;&#10;Automatikusan generált leírás">
            <a:extLst>
              <a:ext uri="{FF2B5EF4-FFF2-40B4-BE49-F238E27FC236}">
                <a16:creationId xmlns:a16="http://schemas.microsoft.com/office/drawing/2014/main" id="{2DDD0330-C60F-76EF-201E-C422E037F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940" y="3780532"/>
            <a:ext cx="3135810" cy="303273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65C10D9-3396-D631-8D3C-C4A7416BEE84}"/>
              </a:ext>
            </a:extLst>
          </p:cNvPr>
          <p:cNvSpPr txBox="1"/>
          <p:nvPr/>
        </p:nvSpPr>
        <p:spPr>
          <a:xfrm>
            <a:off x="536273" y="285708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Információképzés</a:t>
            </a:r>
            <a:endParaRPr lang="hu-HU" sz="3200" b="1" dirty="0"/>
          </a:p>
        </p:txBody>
      </p:sp>
      <p:pic>
        <p:nvPicPr>
          <p:cNvPr id="8" name="Kép 7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A58F17E9-8F50-2CD0-E9FB-C0BFD4202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DD0C61C-9C5A-EA8C-3209-094475A8F398}"/>
              </a:ext>
            </a:extLst>
          </p:cNvPr>
          <p:cNvSpPr txBox="1"/>
          <p:nvPr/>
        </p:nvSpPr>
        <p:spPr>
          <a:xfrm>
            <a:off x="679978" y="921868"/>
            <a:ext cx="10269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Tartós üzemi tapasztalatok: A Zagyva áradásának hatásai 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74488A1-764F-2453-539D-BE591A7E9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841" y="1334800"/>
            <a:ext cx="8903860" cy="331770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7EDE30F-0BA6-DE35-4A2C-D6F76DC7D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4709" y="1415147"/>
            <a:ext cx="8054522" cy="550081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581F45E-3B45-125A-C26F-4A64ACEC0F7C}"/>
              </a:ext>
            </a:extLst>
          </p:cNvPr>
          <p:cNvSpPr txBox="1"/>
          <p:nvPr/>
        </p:nvSpPr>
        <p:spPr>
          <a:xfrm>
            <a:off x="118334" y="2763452"/>
            <a:ext cx="150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60 cm vízszint emelkedés 24h alatt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705D03C-C9A7-7AB4-B188-FD16DBAF2836}"/>
              </a:ext>
            </a:extLst>
          </p:cNvPr>
          <p:cNvSpPr txBox="1"/>
          <p:nvPr/>
        </p:nvSpPr>
        <p:spPr>
          <a:xfrm>
            <a:off x="536273" y="285708"/>
            <a:ext cx="3645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Információképzés</a:t>
            </a:r>
            <a:endParaRPr lang="hu-HU" sz="3200" b="1" dirty="0"/>
          </a:p>
        </p:txBody>
      </p:sp>
      <p:pic>
        <p:nvPicPr>
          <p:cNvPr id="8" name="Kép 7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549EF313-69F0-BF28-FDD2-C4F5565FB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pic>
        <p:nvPicPr>
          <p:cNvPr id="11" name="Kép 10" descr="A képen henger, sárga, elem, eszköz látható&#10;&#10;Automatikusan generált leírás">
            <a:extLst>
              <a:ext uri="{FF2B5EF4-FFF2-40B4-BE49-F238E27FC236}">
                <a16:creationId xmlns:a16="http://schemas.microsoft.com/office/drawing/2014/main" id="{F441B04B-401B-FEEA-0FD2-8A33C6961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940" y="3780532"/>
            <a:ext cx="3135810" cy="30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ACEC061-6E7A-6E9D-C7B6-280E411152EE}"/>
              </a:ext>
            </a:extLst>
          </p:cNvPr>
          <p:cNvSpPr txBox="1"/>
          <p:nvPr/>
        </p:nvSpPr>
        <p:spPr>
          <a:xfrm>
            <a:off x="343871" y="208061"/>
            <a:ext cx="7056740" cy="530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2800" b="1" dirty="0">
                <a:latin typeface="Arial" panose="020B0604020202020204" pitchFamily="34" charset="0"/>
              </a:rPr>
              <a:t>Információn alapuló döntés és működés</a:t>
            </a:r>
            <a:endParaRPr lang="hu-HU" sz="2800" b="1" dirty="0"/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6" name="Kép 5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F6372E79-0406-70C4-5A71-85ECADF4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F65A4E4-9B64-2C39-E22F-A4096288D7A1}"/>
              </a:ext>
            </a:extLst>
          </p:cNvPr>
          <p:cNvSpPr txBox="1"/>
          <p:nvPr/>
        </p:nvSpPr>
        <p:spPr>
          <a:xfrm>
            <a:off x="900633" y="1090366"/>
            <a:ext cx="7583800" cy="4592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800"/>
              </a:spcAft>
            </a:pPr>
            <a:r>
              <a:rPr lang="hu-HU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Miben segít:</a:t>
            </a:r>
            <a:r>
              <a:rPr lang="hu-HU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800"/>
              </a:spcAft>
              <a:buClr>
                <a:srgbClr val="538135"/>
              </a:buClr>
              <a:buFont typeface="Wingdings" panose="05000000000000000000" pitchFamily="2" charset="2"/>
              <a:buChar char=""/>
            </a:pPr>
            <a:r>
              <a:rPr lang="hu-H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EREDMÉNYESEBB GAZDÁLKODÁS: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(1) valós időben segít látni a halgazdálkodási tevékenység és a környezeti </a:t>
            </a:r>
            <a:r>
              <a:rPr lang="hu-H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extremitások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hatásait, (2) napokkal előre trendek képezhetőek és ezek által alapja lehet a biztonságosabb és nagyobb eredményű tavi gazdálkodásnak!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Clr>
                <a:srgbClr val="538135"/>
              </a:buClr>
              <a:buFont typeface="Wingdings" panose="05000000000000000000" pitchFamily="2" charset="2"/>
              <a:buChar char=""/>
            </a:pPr>
            <a:r>
              <a:rPr lang="hu-H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KÁRMEGELŐZÉS: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(3) segít akár napokkal előre jelezni </a:t>
            </a:r>
            <a:r>
              <a:rPr lang="hu-H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haváriát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kiváltani képes oxigénhiányos állapotot, ezáltal lehetőséget adva a megelőző beavatkozásokra!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Clr>
                <a:srgbClr val="538135"/>
              </a:buClr>
              <a:buFont typeface="Wingdings" panose="05000000000000000000" pitchFamily="2" charset="2"/>
              <a:buChar char=""/>
            </a:pPr>
            <a:r>
              <a:rPr lang="hu-HU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JÖVŐÁLLÓ FEJLESZTÉSEK: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(4)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egítheti a az adott víztesthez illeszkedő technológiák kiválasztását; (5) objektív alapja lehet a fenntartható fejlesztési célok meghatározásának és azok adatokkal való alátámasztásá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11" name="Kép 10" descr="A képen képernyőkép, személy, szöveg, tervezés látható&#10;&#10;Automatikusan generált leírás">
            <a:extLst>
              <a:ext uri="{FF2B5EF4-FFF2-40B4-BE49-F238E27FC236}">
                <a16:creationId xmlns:a16="http://schemas.microsoft.com/office/drawing/2014/main" id="{AC68452B-26CA-4EA3-52FE-68ED27E858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5"/>
          <a:stretch/>
        </p:blipFill>
        <p:spPr>
          <a:xfrm>
            <a:off x="8484433" y="2034314"/>
            <a:ext cx="3707567" cy="24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3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AD038821-3BAF-493E-0EB0-BA4BEE87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8993">
            <a:off x="9099585" y="3444729"/>
            <a:ext cx="2821326" cy="2124837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ACEC061-6E7A-6E9D-C7B6-280E411152EE}"/>
              </a:ext>
            </a:extLst>
          </p:cNvPr>
          <p:cNvSpPr txBox="1"/>
          <p:nvPr/>
        </p:nvSpPr>
        <p:spPr>
          <a:xfrm>
            <a:off x="3196007" y="1939517"/>
            <a:ext cx="5799986" cy="570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4000" b="1" dirty="0">
                <a:effectLst/>
                <a:latin typeface="Arial" panose="020B0604020202020204" pitchFamily="34" charset="0"/>
              </a:rPr>
              <a:t>Köszönöm a figyelmet!</a:t>
            </a:r>
            <a:endParaRPr lang="hu-HU" sz="4000" b="1" dirty="0"/>
          </a:p>
        </p:txBody>
      </p:sp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7" name="Kép 6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F1E7F4FD-9E39-17E0-1A5B-60615CA39B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19" y="2658082"/>
            <a:ext cx="1876957" cy="58110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0182771-3CE1-7BEA-DBF1-311A886CE2E4}"/>
              </a:ext>
            </a:extLst>
          </p:cNvPr>
          <p:cNvSpPr txBox="1"/>
          <p:nvPr/>
        </p:nvSpPr>
        <p:spPr>
          <a:xfrm>
            <a:off x="726605" y="3940662"/>
            <a:ext cx="2763187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1200"/>
              </a:spcBef>
              <a:spcAft>
                <a:spcPts val="1800"/>
              </a:spcAft>
            </a:pP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Szabó Ferenc</a:t>
            </a:r>
            <a:b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termékmenedzser</a:t>
            </a:r>
            <a:b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+36 20 544 8326</a:t>
            </a:r>
            <a:b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szf@walise.com</a:t>
            </a:r>
          </a:p>
        </p:txBody>
      </p:sp>
      <p:pic>
        <p:nvPicPr>
          <p:cNvPr id="15" name="Kép 14" descr="A képen henger, sárga, elem, eszköz látható&#10;&#10;Automatikusan generált leírás">
            <a:extLst>
              <a:ext uri="{FF2B5EF4-FFF2-40B4-BE49-F238E27FC236}">
                <a16:creationId xmlns:a16="http://schemas.microsoft.com/office/drawing/2014/main" id="{56123FF9-1B9B-570C-03B8-76CCF5C204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84" y="3825263"/>
            <a:ext cx="3135810" cy="30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7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5" name="Kép 4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15D13F3B-FAB5-F7E0-37C7-47C762E6A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51EF0903-5662-1C26-64F4-CEC9E184B9CA}"/>
              </a:ext>
            </a:extLst>
          </p:cNvPr>
          <p:cNvSpPr txBox="1"/>
          <p:nvPr/>
        </p:nvSpPr>
        <p:spPr>
          <a:xfrm>
            <a:off x="505386" y="1106563"/>
            <a:ext cx="5222621" cy="1717733"/>
          </a:xfrm>
          <a:prstGeom prst="rect">
            <a:avLst/>
          </a:prstGeom>
          <a:solidFill>
            <a:srgbClr val="23262A">
              <a:alpha val="50000"/>
            </a:srgb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 algn="ctr"/>
            <a:r>
              <a:rPr lang="hu-HU" sz="4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Információhiányos</a:t>
            </a:r>
          </a:p>
          <a:p>
            <a:pPr algn="ctr"/>
            <a:r>
              <a:rPr lang="hu-H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döntés és működés</a:t>
            </a:r>
            <a:endParaRPr lang="hu-HU" sz="44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388EC51-FFC9-8813-A310-BDA290771161}"/>
              </a:ext>
            </a:extLst>
          </p:cNvPr>
          <p:cNvSpPr txBox="1"/>
          <p:nvPr/>
        </p:nvSpPr>
        <p:spPr>
          <a:xfrm>
            <a:off x="878036" y="3064465"/>
            <a:ext cx="4482317" cy="196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Kockázat: </a:t>
            </a:r>
            <a:r>
              <a:rPr lang="hu-H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magas</a:t>
            </a:r>
            <a:endParaRPr lang="hu-HU" sz="28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Rendszerstressz: 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magas</a:t>
            </a:r>
            <a:endParaRPr lang="hu-HU" sz="28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Fenntarthatóság: 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pazarló</a:t>
            </a:r>
            <a:endParaRPr lang="hu-H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3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5" name="Kép 4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15D13F3B-FAB5-F7E0-37C7-47C762E6A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65957C1-2927-AB89-4DE8-2EFE51CA281C}"/>
              </a:ext>
            </a:extLst>
          </p:cNvPr>
          <p:cNvSpPr txBox="1"/>
          <p:nvPr/>
        </p:nvSpPr>
        <p:spPr>
          <a:xfrm>
            <a:off x="5819069" y="1045008"/>
            <a:ext cx="5868055" cy="1840843"/>
          </a:xfrm>
          <a:prstGeom prst="rect">
            <a:avLst/>
          </a:prstGeom>
          <a:solidFill>
            <a:srgbClr val="0DA70D">
              <a:alpha val="67000"/>
            </a:srgb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 algn="ctr"/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Információn alapuló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</a:rPr>
              <a:t>döntés és működés</a:t>
            </a:r>
            <a:endParaRPr lang="hu-HU" sz="4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98BBC5B-1FF4-1D7B-D4EE-82B99D79702C}"/>
              </a:ext>
            </a:extLst>
          </p:cNvPr>
          <p:cNvSpPr txBox="1"/>
          <p:nvPr/>
        </p:nvSpPr>
        <p:spPr>
          <a:xfrm>
            <a:off x="6632501" y="3079455"/>
            <a:ext cx="4804520" cy="196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Kockázat: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Rendszerstressz: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Fenntarthatóság: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hatékony</a:t>
            </a:r>
            <a:endParaRPr lang="hu-HU" sz="2800" b="1" dirty="0">
              <a:solidFill>
                <a:srgbClr val="0DA70D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D0E740-63A8-9A87-6B01-BAE88CC1687D}"/>
              </a:ext>
            </a:extLst>
          </p:cNvPr>
          <p:cNvSpPr txBox="1"/>
          <p:nvPr/>
        </p:nvSpPr>
        <p:spPr>
          <a:xfrm>
            <a:off x="505386" y="1106563"/>
            <a:ext cx="5222621" cy="1717733"/>
          </a:xfrm>
          <a:prstGeom prst="rect">
            <a:avLst/>
          </a:prstGeom>
          <a:solidFill>
            <a:srgbClr val="23262A">
              <a:alpha val="50000"/>
            </a:srgb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 algn="ctr"/>
            <a:r>
              <a:rPr lang="hu-HU" sz="4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Információhiányos</a:t>
            </a:r>
          </a:p>
          <a:p>
            <a:pPr algn="ctr"/>
            <a:r>
              <a:rPr lang="hu-HU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döntés és működés</a:t>
            </a:r>
            <a:endParaRPr lang="hu-HU" sz="44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16A3E2A-F071-0DF5-7EAF-318E35C0B327}"/>
              </a:ext>
            </a:extLst>
          </p:cNvPr>
          <p:cNvSpPr txBox="1"/>
          <p:nvPr/>
        </p:nvSpPr>
        <p:spPr>
          <a:xfrm>
            <a:off x="878036" y="3064465"/>
            <a:ext cx="4482317" cy="196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Kockázat: </a:t>
            </a:r>
            <a:r>
              <a:rPr lang="hu-HU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magas</a:t>
            </a:r>
            <a:endParaRPr lang="hu-HU" sz="28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Rendszerstressz: 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magas</a:t>
            </a:r>
            <a:endParaRPr lang="hu-HU" sz="2800" b="1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Fenntarthatóság: 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pazarló</a:t>
            </a:r>
            <a:endParaRPr lang="hu-HU" sz="2800" b="1" dirty="0">
              <a:solidFill>
                <a:srgbClr val="FF0000"/>
              </a:solidFill>
            </a:endParaRPr>
          </a:p>
        </p:txBody>
      </p:sp>
      <p:pic>
        <p:nvPicPr>
          <p:cNvPr id="8" name="Kép 7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2B60599D-270C-D439-B5E2-E894B963E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3201459"/>
            <a:ext cx="484682" cy="485061"/>
          </a:xfrm>
          <a:prstGeom prst="rect">
            <a:avLst/>
          </a:prstGeom>
        </p:spPr>
      </p:pic>
      <p:pic>
        <p:nvPicPr>
          <p:cNvPr id="9" name="Kép 8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698AD95C-C6A0-D309-3628-B7A2AA013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9" y="3841848"/>
            <a:ext cx="484682" cy="485061"/>
          </a:xfrm>
          <a:prstGeom prst="rect">
            <a:avLst/>
          </a:prstGeom>
        </p:spPr>
      </p:pic>
      <p:pic>
        <p:nvPicPr>
          <p:cNvPr id="11" name="Kép 10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3D77C667-DC56-CECC-0E57-3D416A4F2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4495551"/>
            <a:ext cx="484682" cy="4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0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5" name="Kép 4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15D13F3B-FAB5-F7E0-37C7-47C762E6A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65957C1-2927-AB89-4DE8-2EFE51CA281C}"/>
              </a:ext>
            </a:extLst>
          </p:cNvPr>
          <p:cNvSpPr txBox="1"/>
          <p:nvPr/>
        </p:nvSpPr>
        <p:spPr>
          <a:xfrm>
            <a:off x="5819069" y="1045008"/>
            <a:ext cx="5868055" cy="1840843"/>
          </a:xfrm>
          <a:prstGeom prst="rect">
            <a:avLst/>
          </a:prstGeom>
          <a:solidFill>
            <a:srgbClr val="0DA70D">
              <a:alpha val="67000"/>
            </a:srgb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 algn="ctr"/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Információn alapuló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</a:rPr>
              <a:t>döntés és működés</a:t>
            </a:r>
            <a:endParaRPr lang="hu-HU" sz="4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98BBC5B-1FF4-1D7B-D4EE-82B99D79702C}"/>
              </a:ext>
            </a:extLst>
          </p:cNvPr>
          <p:cNvSpPr txBox="1"/>
          <p:nvPr/>
        </p:nvSpPr>
        <p:spPr>
          <a:xfrm>
            <a:off x="6632501" y="3079455"/>
            <a:ext cx="4903907" cy="196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Kockázat: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Rendszerstressz: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Fenntarthatóság: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hatékony</a:t>
            </a:r>
            <a:endParaRPr lang="hu-HU" sz="2800" b="1" dirty="0">
              <a:solidFill>
                <a:srgbClr val="0DA70D"/>
              </a:solidFill>
            </a:endParaRPr>
          </a:p>
        </p:txBody>
      </p:sp>
      <p:pic>
        <p:nvPicPr>
          <p:cNvPr id="8" name="Kép 7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2B60599D-270C-D439-B5E2-E894B963E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3201459"/>
            <a:ext cx="484682" cy="485061"/>
          </a:xfrm>
          <a:prstGeom prst="rect">
            <a:avLst/>
          </a:prstGeom>
        </p:spPr>
      </p:pic>
      <p:pic>
        <p:nvPicPr>
          <p:cNvPr id="9" name="Kép 8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698AD95C-C6A0-D309-3628-B7A2AA013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9" y="3841848"/>
            <a:ext cx="484682" cy="485061"/>
          </a:xfrm>
          <a:prstGeom prst="rect">
            <a:avLst/>
          </a:prstGeom>
        </p:spPr>
      </p:pic>
      <p:pic>
        <p:nvPicPr>
          <p:cNvPr id="11" name="Kép 10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3D77C667-DC56-CECC-0E57-3D416A4F2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4495551"/>
            <a:ext cx="484682" cy="48506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EE78B261-F14D-C410-6354-B5AA91D09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9894">
            <a:off x="569074" y="932817"/>
            <a:ext cx="4623602" cy="306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Kép 18" descr="A képen beltéri, asztal, konyha, ülő látható&#10;&#10;Automatikusan generált leírás">
            <a:extLst>
              <a:ext uri="{FF2B5EF4-FFF2-40B4-BE49-F238E27FC236}">
                <a16:creationId xmlns:a16="http://schemas.microsoft.com/office/drawing/2014/main" id="{D8140ECC-2F94-0CBC-E081-B16290E47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146" y="3783582"/>
            <a:ext cx="3728657" cy="2390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57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felhő, kültéri, tó, ég látható&#10;&#10;Automatikusan generált leírás">
            <a:extLst>
              <a:ext uri="{FF2B5EF4-FFF2-40B4-BE49-F238E27FC236}">
                <a16:creationId xmlns:a16="http://schemas.microsoft.com/office/drawing/2014/main" id="{4F4DADD1-F5E1-BF08-F192-A7FA4C15E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82" y="-23573"/>
            <a:ext cx="3842812" cy="6559283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5" name="Kép 4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15D13F3B-FAB5-F7E0-37C7-47C762E6A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65957C1-2927-AB89-4DE8-2EFE51CA281C}"/>
              </a:ext>
            </a:extLst>
          </p:cNvPr>
          <p:cNvSpPr txBox="1"/>
          <p:nvPr/>
        </p:nvSpPr>
        <p:spPr>
          <a:xfrm>
            <a:off x="5819069" y="1045008"/>
            <a:ext cx="5868055" cy="1840843"/>
          </a:xfrm>
          <a:prstGeom prst="rect">
            <a:avLst/>
          </a:prstGeom>
          <a:solidFill>
            <a:srgbClr val="0DA70D">
              <a:alpha val="67000"/>
            </a:srgb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 algn="ctr"/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Információn alapuló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</a:rPr>
              <a:t>döntés és működés</a:t>
            </a:r>
            <a:endParaRPr lang="hu-HU" sz="4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98BBC5B-1FF4-1D7B-D4EE-82B99D79702C}"/>
              </a:ext>
            </a:extLst>
          </p:cNvPr>
          <p:cNvSpPr txBox="1"/>
          <p:nvPr/>
        </p:nvSpPr>
        <p:spPr>
          <a:xfrm>
            <a:off x="6632501" y="3079455"/>
            <a:ext cx="4804520" cy="196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Kockázat: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Rendszerstressz: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Fenntarthatóság: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hatékony</a:t>
            </a:r>
            <a:endParaRPr lang="hu-HU" sz="2800" b="1" dirty="0">
              <a:solidFill>
                <a:srgbClr val="0DA70D"/>
              </a:solidFill>
            </a:endParaRPr>
          </a:p>
        </p:txBody>
      </p:sp>
      <p:pic>
        <p:nvPicPr>
          <p:cNvPr id="8" name="Kép 7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2B60599D-270C-D439-B5E2-E894B963E9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3201459"/>
            <a:ext cx="484682" cy="485061"/>
          </a:xfrm>
          <a:prstGeom prst="rect">
            <a:avLst/>
          </a:prstGeom>
        </p:spPr>
      </p:pic>
      <p:pic>
        <p:nvPicPr>
          <p:cNvPr id="9" name="Kép 8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698AD95C-C6A0-D309-3628-B7A2AA013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9" y="3841848"/>
            <a:ext cx="484682" cy="485061"/>
          </a:xfrm>
          <a:prstGeom prst="rect">
            <a:avLst/>
          </a:prstGeom>
        </p:spPr>
      </p:pic>
      <p:pic>
        <p:nvPicPr>
          <p:cNvPr id="11" name="Kép 10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3D77C667-DC56-CECC-0E57-3D416A4F2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4495551"/>
            <a:ext cx="484682" cy="4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7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pic>
        <p:nvPicPr>
          <p:cNvPr id="5" name="Kép 4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15D13F3B-FAB5-F7E0-37C7-47C762E6A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65957C1-2927-AB89-4DE8-2EFE51CA281C}"/>
              </a:ext>
            </a:extLst>
          </p:cNvPr>
          <p:cNvSpPr txBox="1"/>
          <p:nvPr/>
        </p:nvSpPr>
        <p:spPr>
          <a:xfrm>
            <a:off x="5819069" y="1045008"/>
            <a:ext cx="5868055" cy="1840843"/>
          </a:xfrm>
          <a:prstGeom prst="rect">
            <a:avLst/>
          </a:prstGeom>
          <a:solidFill>
            <a:srgbClr val="0DA70D">
              <a:alpha val="67000"/>
            </a:srgbClr>
          </a:solidFill>
        </p:spPr>
        <p:txBody>
          <a:bodyPr wrap="none" lIns="360000" tIns="180000" rIns="360000" bIns="180000" rtlCol="0" anchor="ctr" anchorCtr="0">
            <a:spAutoFit/>
          </a:bodyPr>
          <a:lstStyle/>
          <a:p>
            <a:pPr algn="ctr"/>
            <a:r>
              <a:rPr lang="hu-HU" sz="4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Információn alapuló</a:t>
            </a:r>
          </a:p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</a:rPr>
              <a:t>döntés és működés</a:t>
            </a:r>
            <a:endParaRPr lang="hu-HU" sz="48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98BBC5B-1FF4-1D7B-D4EE-82B99D79702C}"/>
              </a:ext>
            </a:extLst>
          </p:cNvPr>
          <p:cNvSpPr txBox="1"/>
          <p:nvPr/>
        </p:nvSpPr>
        <p:spPr>
          <a:xfrm>
            <a:off x="6632501" y="3079455"/>
            <a:ext cx="4804520" cy="1961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Kockázat: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Rendszerstressz: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alacsony</a:t>
            </a:r>
          </a:p>
          <a:p>
            <a:pPr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</a:rPr>
              <a:t>Fenntarthatóság: </a:t>
            </a:r>
            <a:r>
              <a:rPr lang="hu-HU" sz="2800" b="1" dirty="0">
                <a:solidFill>
                  <a:srgbClr val="0DA70D"/>
                </a:solidFill>
                <a:latin typeface="Arial" panose="020B0604020202020204" pitchFamily="34" charset="0"/>
              </a:rPr>
              <a:t>hatékony</a:t>
            </a:r>
            <a:endParaRPr lang="hu-HU" sz="2800" b="1" dirty="0">
              <a:solidFill>
                <a:srgbClr val="0DA70D"/>
              </a:solidFill>
            </a:endParaRPr>
          </a:p>
        </p:txBody>
      </p:sp>
      <p:pic>
        <p:nvPicPr>
          <p:cNvPr id="8" name="Kép 7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2B60599D-270C-D439-B5E2-E894B963E9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3201459"/>
            <a:ext cx="484682" cy="485061"/>
          </a:xfrm>
          <a:prstGeom prst="rect">
            <a:avLst/>
          </a:prstGeom>
        </p:spPr>
      </p:pic>
      <p:pic>
        <p:nvPicPr>
          <p:cNvPr id="9" name="Kép 8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698AD95C-C6A0-D309-3628-B7A2AA013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9" y="3841848"/>
            <a:ext cx="484682" cy="485061"/>
          </a:xfrm>
          <a:prstGeom prst="rect">
            <a:avLst/>
          </a:prstGeom>
        </p:spPr>
      </p:pic>
      <p:pic>
        <p:nvPicPr>
          <p:cNvPr id="11" name="Kép 10" descr="A képen Grafika, kör, Színesség, szimbólum látható&#10;&#10;Automatikusan generált leírás">
            <a:extLst>
              <a:ext uri="{FF2B5EF4-FFF2-40B4-BE49-F238E27FC236}">
                <a16:creationId xmlns:a16="http://schemas.microsoft.com/office/drawing/2014/main" id="{3D77C667-DC56-CECC-0E57-3D416A4F2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3" y="4495551"/>
            <a:ext cx="484682" cy="48506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5488046-FB7B-978C-D5A8-5318B334A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996" y="1756180"/>
            <a:ext cx="1119723" cy="126876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66C40D2-70BD-CDFC-FA50-DE0D2AC74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995" y="1835485"/>
            <a:ext cx="2000067" cy="1273293"/>
          </a:xfrm>
          <a:prstGeom prst="rect">
            <a:avLst/>
          </a:prstGeom>
        </p:spPr>
      </p:pic>
      <p:pic>
        <p:nvPicPr>
          <p:cNvPr id="12" name="Picture 6" descr="Nyugat-dunántúli Vízügyi Igazgatóság">
            <a:extLst>
              <a:ext uri="{FF2B5EF4-FFF2-40B4-BE49-F238E27FC236}">
                <a16:creationId xmlns:a16="http://schemas.microsoft.com/office/drawing/2014/main" id="{1BF40021-1D75-5F0B-54F8-5EA7B97A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95" y="3255635"/>
            <a:ext cx="990646" cy="9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Jelen haltelepítés a MOHOSZ Állománypótlási és Fejlesztési ...">
            <a:extLst>
              <a:ext uri="{FF2B5EF4-FFF2-40B4-BE49-F238E27FC236}">
                <a16:creationId xmlns:a16="http://schemas.microsoft.com/office/drawing/2014/main" id="{7B7D4999-EA78-2CAB-295C-24DAF0ED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53" y="1855537"/>
            <a:ext cx="877787" cy="122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ép 16" descr="A képen Grafika, Grafikus tervezés, Betűtípus, szöveg látható&#10;&#10;Automatikusan generált leírás">
            <a:extLst>
              <a:ext uri="{FF2B5EF4-FFF2-40B4-BE49-F238E27FC236}">
                <a16:creationId xmlns:a16="http://schemas.microsoft.com/office/drawing/2014/main" id="{8CF7583B-8C98-C24F-02A3-826F143E94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3" y="3453999"/>
            <a:ext cx="794049" cy="7006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85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képernyőkép, személy, szöveg, tervezés látható&#10;&#10;Automatikusan generált leírás">
            <a:extLst>
              <a:ext uri="{FF2B5EF4-FFF2-40B4-BE49-F238E27FC236}">
                <a16:creationId xmlns:a16="http://schemas.microsoft.com/office/drawing/2014/main" id="{101BA7C4-900C-3E49-CB02-ACBA2A61F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85" y="1138302"/>
            <a:ext cx="6998176" cy="4198905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58FDA-156F-EDE2-2859-C1A728BF5B5E}"/>
              </a:ext>
            </a:extLst>
          </p:cNvPr>
          <p:cNvSpPr txBox="1"/>
          <p:nvPr/>
        </p:nvSpPr>
        <p:spPr>
          <a:xfrm>
            <a:off x="927517" y="827097"/>
            <a:ext cx="34517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effectLst/>
                <a:latin typeface="Arial" panose="020B0604020202020204" pitchFamily="34" charset="0"/>
              </a:rPr>
              <a:t>Mi az a WALISE?</a:t>
            </a:r>
            <a:endParaRPr lang="hu-HU" sz="3200" b="1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9FD992D-46EF-F4DB-6802-B538227C6435}"/>
              </a:ext>
            </a:extLst>
          </p:cNvPr>
          <p:cNvSpPr txBox="1"/>
          <p:nvPr/>
        </p:nvSpPr>
        <p:spPr>
          <a:xfrm>
            <a:off x="927517" y="1913480"/>
            <a:ext cx="5243937" cy="145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Autonóm</a:t>
            </a:r>
            <a:r>
              <a:rPr lang="hu-HU" sz="2800" b="1" dirty="0">
                <a:latin typeface="Arial" panose="020B0604020202020204" pitchFamily="34" charset="0"/>
              </a:rPr>
              <a:t> </a:t>
            </a:r>
            <a:r>
              <a:rPr lang="hu-HU" sz="2800" b="1" dirty="0">
                <a:effectLst/>
                <a:latin typeface="Arial" panose="020B0604020202020204" pitchFamily="34" charset="0"/>
              </a:rPr>
              <a:t>vízminőség monitoring és korai </a:t>
            </a:r>
          </a:p>
          <a:p>
            <a:pPr>
              <a:lnSpc>
                <a:spcPts val="3600"/>
              </a:lnSpc>
            </a:pPr>
            <a:r>
              <a:rPr lang="hu-HU" sz="2800" b="1" dirty="0">
                <a:latin typeface="Arial" panose="020B0604020202020204" pitchFamily="34" charset="0"/>
              </a:rPr>
              <a:t>előrejelző rendszer</a:t>
            </a:r>
            <a:endParaRPr lang="hu-HU" sz="2800" b="1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0DD3A2C2-A109-BAEE-E732-4475E0354478}"/>
              </a:ext>
            </a:extLst>
          </p:cNvPr>
          <p:cNvSpPr txBox="1"/>
          <p:nvPr/>
        </p:nvSpPr>
        <p:spPr>
          <a:xfrm>
            <a:off x="927517" y="4008431"/>
            <a:ext cx="6806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CE, ISO 9001, ISO 27001</a:t>
            </a:r>
            <a:b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u-H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hajózási útvonalra telepíthető</a:t>
            </a:r>
          </a:p>
        </p:txBody>
      </p:sp>
      <p:pic>
        <p:nvPicPr>
          <p:cNvPr id="3" name="Kép 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8ECD7AFA-C695-2309-4BD3-C20B5B74B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DAF6FF8-29F2-690A-A51F-D4AC43531D18}"/>
              </a:ext>
            </a:extLst>
          </p:cNvPr>
          <p:cNvSpPr txBox="1"/>
          <p:nvPr/>
        </p:nvSpPr>
        <p:spPr>
          <a:xfrm>
            <a:off x="10547661" y="4402522"/>
            <a:ext cx="1033697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adat</a:t>
            </a:r>
            <a:endParaRPr lang="hu-HU" sz="28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662A685-9E8E-A3C4-075F-5F5ED8479541}"/>
              </a:ext>
            </a:extLst>
          </p:cNvPr>
          <p:cNvSpPr txBox="1"/>
          <p:nvPr/>
        </p:nvSpPr>
        <p:spPr>
          <a:xfrm>
            <a:off x="9867302" y="5230309"/>
            <a:ext cx="2324698" cy="99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környezeti paraméter</a:t>
            </a:r>
            <a:endParaRPr lang="hu-HU" sz="2800" b="1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75A33B6-2C70-1E00-F865-3ACC0D9D0331}"/>
              </a:ext>
            </a:extLst>
          </p:cNvPr>
          <p:cNvSpPr txBox="1"/>
          <p:nvPr/>
        </p:nvSpPr>
        <p:spPr>
          <a:xfrm>
            <a:off x="9867302" y="3068752"/>
            <a:ext cx="2324697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információ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3C11E74-4255-4A2D-65AF-275BF54B862B}"/>
              </a:ext>
            </a:extLst>
          </p:cNvPr>
          <p:cNvSpPr txBox="1"/>
          <p:nvPr/>
        </p:nvSpPr>
        <p:spPr>
          <a:xfrm>
            <a:off x="9867301" y="1427609"/>
            <a:ext cx="2324697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hu-HU" sz="2800" b="1" dirty="0">
                <a:latin typeface="Arial" panose="020B0604020202020204" pitchFamily="34" charset="0"/>
              </a:rPr>
              <a:t>jó döntési</a:t>
            </a:r>
          </a:p>
          <a:p>
            <a:pPr algn="ctr">
              <a:lnSpc>
                <a:spcPts val="3600"/>
              </a:lnSpc>
            </a:pPr>
            <a:r>
              <a:rPr lang="hu-HU" sz="2800" b="1" dirty="0">
                <a:effectLst/>
                <a:latin typeface="Arial" panose="020B0604020202020204" pitchFamily="34" charset="0"/>
              </a:rPr>
              <a:t>képesség</a:t>
            </a:r>
          </a:p>
        </p:txBody>
      </p:sp>
      <p:sp>
        <p:nvSpPr>
          <p:cNvPr id="15" name="Nyíl: felfelé mutató 14">
            <a:extLst>
              <a:ext uri="{FF2B5EF4-FFF2-40B4-BE49-F238E27FC236}">
                <a16:creationId xmlns:a16="http://schemas.microsoft.com/office/drawing/2014/main" id="{1AC65E30-1849-B773-445A-BBDF10FD0031}"/>
              </a:ext>
            </a:extLst>
          </p:cNvPr>
          <p:cNvSpPr/>
          <p:nvPr/>
        </p:nvSpPr>
        <p:spPr>
          <a:xfrm>
            <a:off x="10848787" y="2397754"/>
            <a:ext cx="405909" cy="659143"/>
          </a:xfrm>
          <a:prstGeom prst="upArrow">
            <a:avLst/>
          </a:prstGeom>
          <a:solidFill>
            <a:srgbClr val="0070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yíl: felfelé mutató 15">
            <a:extLst>
              <a:ext uri="{FF2B5EF4-FFF2-40B4-BE49-F238E27FC236}">
                <a16:creationId xmlns:a16="http://schemas.microsoft.com/office/drawing/2014/main" id="{86CC3842-4A77-CF66-1DC5-4C6072ADD4E9}"/>
              </a:ext>
            </a:extLst>
          </p:cNvPr>
          <p:cNvSpPr/>
          <p:nvPr/>
        </p:nvSpPr>
        <p:spPr>
          <a:xfrm>
            <a:off x="10826694" y="3644146"/>
            <a:ext cx="405909" cy="659143"/>
          </a:xfrm>
          <a:prstGeom prst="upArrow">
            <a:avLst/>
          </a:prstGeom>
          <a:solidFill>
            <a:srgbClr val="0070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Nyíl: felfelé mutató 18">
            <a:extLst>
              <a:ext uri="{FF2B5EF4-FFF2-40B4-BE49-F238E27FC236}">
                <a16:creationId xmlns:a16="http://schemas.microsoft.com/office/drawing/2014/main" id="{EF720476-DD2D-A113-216A-26DD94B88052}"/>
              </a:ext>
            </a:extLst>
          </p:cNvPr>
          <p:cNvSpPr/>
          <p:nvPr/>
        </p:nvSpPr>
        <p:spPr>
          <a:xfrm>
            <a:off x="10826694" y="4893191"/>
            <a:ext cx="405909" cy="444016"/>
          </a:xfrm>
          <a:prstGeom prst="upArrow">
            <a:avLst/>
          </a:prstGeom>
          <a:solidFill>
            <a:srgbClr val="0070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25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képernyőkép, diagram, tervezés látható&#10;&#10;Automatikusan generált leírás">
            <a:extLst>
              <a:ext uri="{FF2B5EF4-FFF2-40B4-BE49-F238E27FC236}">
                <a16:creationId xmlns:a16="http://schemas.microsoft.com/office/drawing/2014/main" id="{715238D7-4BF2-24D4-A31C-ECE9E5942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63" y="1318054"/>
            <a:ext cx="10137487" cy="5004379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58FDA-156F-EDE2-2859-C1A728BF5B5E}"/>
              </a:ext>
            </a:extLst>
          </p:cNvPr>
          <p:cNvSpPr txBox="1"/>
          <p:nvPr/>
        </p:nvSpPr>
        <p:spPr>
          <a:xfrm>
            <a:off x="836077" y="562707"/>
            <a:ext cx="33185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Terepi eszközök</a:t>
            </a:r>
            <a:endParaRPr lang="hu-HU" sz="3200" b="1" dirty="0"/>
          </a:p>
        </p:txBody>
      </p:sp>
      <p:pic>
        <p:nvPicPr>
          <p:cNvPr id="3" name="Kép 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8ECD7AFA-C695-2309-4BD3-C20B5B74B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06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FEC482E-83F0-C825-D16B-5759329A0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78" y="1244533"/>
            <a:ext cx="10519844" cy="525635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069506A-D87A-2CE6-C60B-DDE6661B7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309" y="3902406"/>
            <a:ext cx="2610146" cy="2477631"/>
          </a:xfrm>
          <a:prstGeom prst="rect">
            <a:avLst/>
          </a:prstGeom>
        </p:spPr>
      </p:pic>
      <p:pic>
        <p:nvPicPr>
          <p:cNvPr id="10" name="Ábra 9">
            <a:extLst>
              <a:ext uri="{FF2B5EF4-FFF2-40B4-BE49-F238E27FC236}">
                <a16:creationId xmlns:a16="http://schemas.microsoft.com/office/drawing/2014/main" id="{049E4A30-6912-277D-6E81-497760A51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7127"/>
          <a:stretch/>
        </p:blipFill>
        <p:spPr>
          <a:xfrm>
            <a:off x="0" y="5711579"/>
            <a:ext cx="12192000" cy="114642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658FDA-156F-EDE2-2859-C1A728BF5B5E}"/>
              </a:ext>
            </a:extLst>
          </p:cNvPr>
          <p:cNvSpPr txBox="1"/>
          <p:nvPr/>
        </p:nvSpPr>
        <p:spPr>
          <a:xfrm>
            <a:off x="836077" y="562707"/>
            <a:ext cx="33185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600"/>
              </a:lnSpc>
            </a:pPr>
            <a:r>
              <a:rPr lang="hu-HU" sz="3200" b="1" dirty="0">
                <a:latin typeface="Arial" panose="020B0604020202020204" pitchFamily="34" charset="0"/>
              </a:rPr>
              <a:t>Terepi eszközök</a:t>
            </a:r>
            <a:endParaRPr lang="hu-HU" sz="3200" b="1" dirty="0"/>
          </a:p>
        </p:txBody>
      </p:sp>
      <p:pic>
        <p:nvPicPr>
          <p:cNvPr id="3" name="Kép 2" descr="A képen Grafika, Betűtípus, Grafikus tervezés, embléma látható&#10;&#10;Automatikusan generált leírás">
            <a:extLst>
              <a:ext uri="{FF2B5EF4-FFF2-40B4-BE49-F238E27FC236}">
                <a16:creationId xmlns:a16="http://schemas.microsoft.com/office/drawing/2014/main" id="{8ECD7AFA-C695-2309-4BD3-C20B5B74B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27" y="158259"/>
            <a:ext cx="1306367" cy="404448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C44A8951-A543-8E0A-A01D-0629497A665F}"/>
              </a:ext>
            </a:extLst>
          </p:cNvPr>
          <p:cNvSpPr/>
          <p:nvPr/>
        </p:nvSpPr>
        <p:spPr>
          <a:xfrm>
            <a:off x="8711908" y="1244533"/>
            <a:ext cx="2955158" cy="2657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01523D3-87B3-65BF-3CEF-A41C1E174C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54" r="12135"/>
          <a:stretch/>
        </p:blipFill>
        <p:spPr>
          <a:xfrm>
            <a:off x="8737309" y="1276068"/>
            <a:ext cx="2618613" cy="2577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70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741A2C53F99604D9ABC669EA94E85D3" ma:contentTypeVersion="10" ma:contentTypeDescription="Új dokumentum létrehozása." ma:contentTypeScope="" ma:versionID="c681a32fc80ccb0ab03c849126d0648e">
  <xsd:schema xmlns:xsd="http://www.w3.org/2001/XMLSchema" xmlns:xs="http://www.w3.org/2001/XMLSchema" xmlns:p="http://schemas.microsoft.com/office/2006/metadata/properties" xmlns:ns3="2570f65e-6402-4de4-80d6-e50f2999ce8e" xmlns:ns4="1700bf97-2d7c-4a63-b8b5-d7c8b20ee619" targetNamespace="http://schemas.microsoft.com/office/2006/metadata/properties" ma:root="true" ma:fieldsID="31af6f8b10a3416ad6c8768ba3ca8ad0" ns3:_="" ns4:_="">
    <xsd:import namespace="2570f65e-6402-4de4-80d6-e50f2999ce8e"/>
    <xsd:import namespace="1700bf97-2d7c-4a63-b8b5-d7c8b20ee61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70f65e-6402-4de4-80d6-e50f2999ce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0bf97-2d7c-4a63-b8b5-d7c8b20ee6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7D8335-D45F-457C-8BEB-E07B783040D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1700bf97-2d7c-4a63-b8b5-d7c8b20ee619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infopath/2007/PartnerControls"/>
    <ds:schemaRef ds:uri="2570f65e-6402-4de4-80d6-e50f2999ce8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DC6FF9D-61B7-42B3-BECF-3B3088999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70f65e-6402-4de4-80d6-e50f2999ce8e"/>
    <ds:schemaRef ds:uri="1700bf97-2d7c-4a63-b8b5-d7c8b20ee6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8561AA-2CE9-42BB-87B2-2B27E330DA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361</Words>
  <Application>Microsoft Office PowerPoint</Application>
  <PresentationFormat>Szélesvásznú</PresentationFormat>
  <Paragraphs>86</Paragraphs>
  <Slides>18</Slides>
  <Notes>18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Ferenc Szabó</dc:creator>
  <cp:lastModifiedBy>Ede Timmel</cp:lastModifiedBy>
  <cp:revision>60</cp:revision>
  <dcterms:created xsi:type="dcterms:W3CDTF">2023-09-26T11:39:33Z</dcterms:created>
  <dcterms:modified xsi:type="dcterms:W3CDTF">2024-05-09T09:57:06Z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0x0101007741A2C53F99604D9ABC669EA94E85D3</vt:lpwstr>
  </property>
</Properties>
</file>